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0" r:id="rId4"/>
    <p:sldId id="271" r:id="rId5"/>
    <p:sldId id="272" r:id="rId6"/>
    <p:sldId id="263" r:id="rId7"/>
    <p:sldId id="261" r:id="rId8"/>
    <p:sldId id="264" r:id="rId9"/>
    <p:sldId id="265" r:id="rId10"/>
    <p:sldId id="269" r:id="rId11"/>
    <p:sldId id="266" r:id="rId12"/>
    <p:sldId id="258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3FDD6"/>
    <a:srgbClr val="D5FC79"/>
    <a:srgbClr val="73FB79"/>
    <a:srgbClr val="FFFD78"/>
    <a:srgbClr val="0432FF"/>
    <a:srgbClr val="76D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92" autoAdjust="0"/>
    <p:restoredTop sz="94660"/>
  </p:normalViewPr>
  <p:slideViewPr>
    <p:cSldViewPr snapToGrid="0">
      <p:cViewPr varScale="1">
        <p:scale>
          <a:sx n="87" d="100"/>
          <a:sy n="87" d="100"/>
        </p:scale>
        <p:origin x="200" y="7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C9A256F-449A-4882-B673-17423558F56A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81D0FE6C-28FF-4047-935B-272D93A73329}">
      <dgm:prSet phldrT="[Text]"/>
      <dgm:spPr/>
      <dgm:t>
        <a:bodyPr/>
        <a:lstStyle/>
        <a:p>
          <a:r>
            <a:rPr lang="en-GB" dirty="0"/>
            <a:t>Register Study with Local Trust Research and Audit Research team</a:t>
          </a:r>
        </a:p>
      </dgm:t>
    </dgm:pt>
    <dgm:pt modelId="{DFC1E9E8-BB1D-48EA-BD3B-04E8D0ED6372}" type="parTrans" cxnId="{CEAC5BF5-020F-45F8-AAE9-08E11E02ECBD}">
      <dgm:prSet/>
      <dgm:spPr/>
      <dgm:t>
        <a:bodyPr/>
        <a:lstStyle/>
        <a:p>
          <a:endParaRPr lang="en-GB"/>
        </a:p>
      </dgm:t>
    </dgm:pt>
    <dgm:pt modelId="{940B9D69-06A8-4843-A894-93456CC0FCBF}" type="sibTrans" cxnId="{CEAC5BF5-020F-45F8-AAE9-08E11E02ECBD}">
      <dgm:prSet/>
      <dgm:spPr/>
      <dgm:t>
        <a:bodyPr/>
        <a:lstStyle/>
        <a:p>
          <a:endParaRPr lang="en-GB"/>
        </a:p>
      </dgm:t>
    </dgm:pt>
    <dgm:pt modelId="{DC708591-395A-40AD-8DD9-093D7D7F4875}">
      <dgm:prSet phldrT="[Text]"/>
      <dgm:spPr/>
      <dgm:t>
        <a:bodyPr/>
        <a:lstStyle/>
        <a:p>
          <a:r>
            <a:rPr lang="en-GB" dirty="0"/>
            <a:t>Once study is registered, All 6 month data can be entered onto Redcap for both the pre-pandemic and pandemic patient cohort</a:t>
          </a:r>
        </a:p>
      </dgm:t>
    </dgm:pt>
    <dgm:pt modelId="{4BD673EE-6B2F-4BE6-AD9C-BE414F6CA3A0}" type="parTrans" cxnId="{9AC85B85-6EF8-4144-83B0-D621C40A03E6}">
      <dgm:prSet/>
      <dgm:spPr/>
      <dgm:t>
        <a:bodyPr/>
        <a:lstStyle/>
        <a:p>
          <a:endParaRPr lang="en-GB"/>
        </a:p>
      </dgm:t>
    </dgm:pt>
    <dgm:pt modelId="{E4814BCC-28C9-45FA-844E-38EB0AADDE6A}" type="sibTrans" cxnId="{9AC85B85-6EF8-4144-83B0-D621C40A03E6}">
      <dgm:prSet/>
      <dgm:spPr/>
      <dgm:t>
        <a:bodyPr/>
        <a:lstStyle/>
        <a:p>
          <a:endParaRPr lang="en-GB"/>
        </a:p>
      </dgm:t>
    </dgm:pt>
    <dgm:pt modelId="{828DC75D-289C-483F-84E7-36B456177DB4}">
      <dgm:prSet phldrT="[Text]"/>
      <dgm:spPr/>
      <dgm:t>
        <a:bodyPr/>
        <a:lstStyle/>
        <a:p>
          <a:r>
            <a:rPr lang="en-GB" dirty="0"/>
            <a:t>12 month data can be completed now for pre-pandemic cohort, and completed  in May 2021 for pandemic cohort </a:t>
          </a:r>
        </a:p>
      </dgm:t>
    </dgm:pt>
    <dgm:pt modelId="{33BA1FD7-933F-4BE3-9D67-6503FB3B8A3C}" type="parTrans" cxnId="{C5352CC7-E39F-4F63-883B-F879ECF70EE4}">
      <dgm:prSet/>
      <dgm:spPr/>
      <dgm:t>
        <a:bodyPr/>
        <a:lstStyle/>
        <a:p>
          <a:endParaRPr lang="en-GB"/>
        </a:p>
      </dgm:t>
    </dgm:pt>
    <dgm:pt modelId="{F8578B24-1FB2-452B-8203-DD57F61BAE65}" type="sibTrans" cxnId="{C5352CC7-E39F-4F63-883B-F879ECF70EE4}">
      <dgm:prSet/>
      <dgm:spPr/>
      <dgm:t>
        <a:bodyPr/>
        <a:lstStyle/>
        <a:p>
          <a:endParaRPr lang="en-GB"/>
        </a:p>
      </dgm:t>
    </dgm:pt>
    <dgm:pt modelId="{E11E3656-3A03-4069-8BC7-611FFE84CF57}" type="pres">
      <dgm:prSet presAssocID="{BC9A256F-449A-4882-B673-17423558F56A}" presName="CompostProcess" presStyleCnt="0">
        <dgm:presLayoutVars>
          <dgm:dir/>
          <dgm:resizeHandles val="exact"/>
        </dgm:presLayoutVars>
      </dgm:prSet>
      <dgm:spPr/>
    </dgm:pt>
    <dgm:pt modelId="{92560226-D505-4863-A009-445BB3ABE0DF}" type="pres">
      <dgm:prSet presAssocID="{BC9A256F-449A-4882-B673-17423558F56A}" presName="arrow" presStyleLbl="bgShp" presStyleIdx="0" presStyleCnt="1"/>
      <dgm:spPr/>
    </dgm:pt>
    <dgm:pt modelId="{4976C51C-47D6-49D4-B951-A5CEA74B8DC3}" type="pres">
      <dgm:prSet presAssocID="{BC9A256F-449A-4882-B673-17423558F56A}" presName="linearProcess" presStyleCnt="0"/>
      <dgm:spPr/>
    </dgm:pt>
    <dgm:pt modelId="{3F7D8D2A-6B77-4259-B5ED-7F3B2EBF331D}" type="pres">
      <dgm:prSet presAssocID="{81D0FE6C-28FF-4047-935B-272D93A73329}" presName="textNode" presStyleLbl="node1" presStyleIdx="0" presStyleCnt="3">
        <dgm:presLayoutVars>
          <dgm:bulletEnabled val="1"/>
        </dgm:presLayoutVars>
      </dgm:prSet>
      <dgm:spPr/>
    </dgm:pt>
    <dgm:pt modelId="{E7EE455C-DCE3-4565-9EEA-0B1371804596}" type="pres">
      <dgm:prSet presAssocID="{940B9D69-06A8-4843-A894-93456CC0FCBF}" presName="sibTrans" presStyleCnt="0"/>
      <dgm:spPr/>
    </dgm:pt>
    <dgm:pt modelId="{3ADFA558-4E2D-4785-959E-10081F49973A}" type="pres">
      <dgm:prSet presAssocID="{DC708591-395A-40AD-8DD9-093D7D7F4875}" presName="textNode" presStyleLbl="node1" presStyleIdx="1" presStyleCnt="3">
        <dgm:presLayoutVars>
          <dgm:bulletEnabled val="1"/>
        </dgm:presLayoutVars>
      </dgm:prSet>
      <dgm:spPr/>
    </dgm:pt>
    <dgm:pt modelId="{87D2FE7A-CEBD-42FD-BB99-8550EE5772A3}" type="pres">
      <dgm:prSet presAssocID="{E4814BCC-28C9-45FA-844E-38EB0AADDE6A}" presName="sibTrans" presStyleCnt="0"/>
      <dgm:spPr/>
    </dgm:pt>
    <dgm:pt modelId="{56D9CC61-EFA7-41AD-8FAC-38D7C6CA37A7}" type="pres">
      <dgm:prSet presAssocID="{828DC75D-289C-483F-84E7-36B456177DB4}" presName="textNode" presStyleLbl="node1" presStyleIdx="2" presStyleCnt="3">
        <dgm:presLayoutVars>
          <dgm:bulletEnabled val="1"/>
        </dgm:presLayoutVars>
      </dgm:prSet>
      <dgm:spPr/>
    </dgm:pt>
  </dgm:ptLst>
  <dgm:cxnLst>
    <dgm:cxn modelId="{2D89560D-329E-4A59-8D0C-204F3B979D31}" type="presOf" srcId="{DC708591-395A-40AD-8DD9-093D7D7F4875}" destId="{3ADFA558-4E2D-4785-959E-10081F49973A}" srcOrd="0" destOrd="0" presId="urn:microsoft.com/office/officeart/2005/8/layout/hProcess9"/>
    <dgm:cxn modelId="{E0B2EA1D-5001-4278-A850-EB2497D51E2C}" type="presOf" srcId="{BC9A256F-449A-4882-B673-17423558F56A}" destId="{E11E3656-3A03-4069-8BC7-611FFE84CF57}" srcOrd="0" destOrd="0" presId="urn:microsoft.com/office/officeart/2005/8/layout/hProcess9"/>
    <dgm:cxn modelId="{CE3F142C-4B5F-4E35-B0EC-77F1DCECF4CF}" type="presOf" srcId="{828DC75D-289C-483F-84E7-36B456177DB4}" destId="{56D9CC61-EFA7-41AD-8FAC-38D7C6CA37A7}" srcOrd="0" destOrd="0" presId="urn:microsoft.com/office/officeart/2005/8/layout/hProcess9"/>
    <dgm:cxn modelId="{9AC85B85-6EF8-4144-83B0-D621C40A03E6}" srcId="{BC9A256F-449A-4882-B673-17423558F56A}" destId="{DC708591-395A-40AD-8DD9-093D7D7F4875}" srcOrd="1" destOrd="0" parTransId="{4BD673EE-6B2F-4BE6-AD9C-BE414F6CA3A0}" sibTransId="{E4814BCC-28C9-45FA-844E-38EB0AADDE6A}"/>
    <dgm:cxn modelId="{C5352CC7-E39F-4F63-883B-F879ECF70EE4}" srcId="{BC9A256F-449A-4882-B673-17423558F56A}" destId="{828DC75D-289C-483F-84E7-36B456177DB4}" srcOrd="2" destOrd="0" parTransId="{33BA1FD7-933F-4BE3-9D67-6503FB3B8A3C}" sibTransId="{F8578B24-1FB2-452B-8203-DD57F61BAE65}"/>
    <dgm:cxn modelId="{BAB633D2-000D-4806-B04F-F668CD8B5CE5}" type="presOf" srcId="{81D0FE6C-28FF-4047-935B-272D93A73329}" destId="{3F7D8D2A-6B77-4259-B5ED-7F3B2EBF331D}" srcOrd="0" destOrd="0" presId="urn:microsoft.com/office/officeart/2005/8/layout/hProcess9"/>
    <dgm:cxn modelId="{CEAC5BF5-020F-45F8-AAE9-08E11E02ECBD}" srcId="{BC9A256F-449A-4882-B673-17423558F56A}" destId="{81D0FE6C-28FF-4047-935B-272D93A73329}" srcOrd="0" destOrd="0" parTransId="{DFC1E9E8-BB1D-48EA-BD3B-04E8D0ED6372}" sibTransId="{940B9D69-06A8-4843-A894-93456CC0FCBF}"/>
    <dgm:cxn modelId="{DA56C423-6569-4809-8773-13C5A9634A30}" type="presParOf" srcId="{E11E3656-3A03-4069-8BC7-611FFE84CF57}" destId="{92560226-D505-4863-A009-445BB3ABE0DF}" srcOrd="0" destOrd="0" presId="urn:microsoft.com/office/officeart/2005/8/layout/hProcess9"/>
    <dgm:cxn modelId="{52B43275-65E0-48E2-A904-33973B2A9DA8}" type="presParOf" srcId="{E11E3656-3A03-4069-8BC7-611FFE84CF57}" destId="{4976C51C-47D6-49D4-B951-A5CEA74B8DC3}" srcOrd="1" destOrd="0" presId="urn:microsoft.com/office/officeart/2005/8/layout/hProcess9"/>
    <dgm:cxn modelId="{01DE14DB-C80A-4B8D-B750-BB003B85B13A}" type="presParOf" srcId="{4976C51C-47D6-49D4-B951-A5CEA74B8DC3}" destId="{3F7D8D2A-6B77-4259-B5ED-7F3B2EBF331D}" srcOrd="0" destOrd="0" presId="urn:microsoft.com/office/officeart/2005/8/layout/hProcess9"/>
    <dgm:cxn modelId="{B456E67A-7435-401C-AAF5-579BC551AF6B}" type="presParOf" srcId="{4976C51C-47D6-49D4-B951-A5CEA74B8DC3}" destId="{E7EE455C-DCE3-4565-9EEA-0B1371804596}" srcOrd="1" destOrd="0" presId="urn:microsoft.com/office/officeart/2005/8/layout/hProcess9"/>
    <dgm:cxn modelId="{50925FD5-6CCE-4331-8BC3-486294C6A349}" type="presParOf" srcId="{4976C51C-47D6-49D4-B951-A5CEA74B8DC3}" destId="{3ADFA558-4E2D-4785-959E-10081F49973A}" srcOrd="2" destOrd="0" presId="urn:microsoft.com/office/officeart/2005/8/layout/hProcess9"/>
    <dgm:cxn modelId="{8DD58E66-FB58-450A-B31E-446DA832A681}" type="presParOf" srcId="{4976C51C-47D6-49D4-B951-A5CEA74B8DC3}" destId="{87D2FE7A-CEBD-42FD-BB99-8550EE5772A3}" srcOrd="3" destOrd="0" presId="urn:microsoft.com/office/officeart/2005/8/layout/hProcess9"/>
    <dgm:cxn modelId="{FA22F08F-7D0D-4429-BA17-FA130AF3E409}" type="presParOf" srcId="{4976C51C-47D6-49D4-B951-A5CEA74B8DC3}" destId="{56D9CC61-EFA7-41AD-8FAC-38D7C6CA37A7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560226-D505-4863-A009-445BB3ABE0DF}">
      <dsp:nvSpPr>
        <dsp:cNvPr id="0" name=""/>
        <dsp:cNvSpPr/>
      </dsp:nvSpPr>
      <dsp:spPr>
        <a:xfrm>
          <a:off x="788669" y="0"/>
          <a:ext cx="8938260" cy="4351338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7D8D2A-6B77-4259-B5ED-7F3B2EBF331D}">
      <dsp:nvSpPr>
        <dsp:cNvPr id="0" name=""/>
        <dsp:cNvSpPr/>
      </dsp:nvSpPr>
      <dsp:spPr>
        <a:xfrm>
          <a:off x="356339" y="1305401"/>
          <a:ext cx="3154680" cy="174053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/>
            <a:t>Register Study with Local Trust Research and Audit Research team</a:t>
          </a:r>
        </a:p>
      </dsp:txBody>
      <dsp:txXfrm>
        <a:off x="441305" y="1390367"/>
        <a:ext cx="2984748" cy="1570603"/>
      </dsp:txXfrm>
    </dsp:sp>
    <dsp:sp modelId="{3ADFA558-4E2D-4785-959E-10081F49973A}">
      <dsp:nvSpPr>
        <dsp:cNvPr id="0" name=""/>
        <dsp:cNvSpPr/>
      </dsp:nvSpPr>
      <dsp:spPr>
        <a:xfrm>
          <a:off x="3680460" y="1305401"/>
          <a:ext cx="3154680" cy="174053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/>
            <a:t>Once study is registered, All 6 month data can be entered onto Redcap for both the pre-pandemic and pandemic patient cohort</a:t>
          </a:r>
        </a:p>
      </dsp:txBody>
      <dsp:txXfrm>
        <a:off x="3765426" y="1390367"/>
        <a:ext cx="2984748" cy="1570603"/>
      </dsp:txXfrm>
    </dsp:sp>
    <dsp:sp modelId="{56D9CC61-EFA7-41AD-8FAC-38D7C6CA37A7}">
      <dsp:nvSpPr>
        <dsp:cNvPr id="0" name=""/>
        <dsp:cNvSpPr/>
      </dsp:nvSpPr>
      <dsp:spPr>
        <a:xfrm>
          <a:off x="7004580" y="1305401"/>
          <a:ext cx="3154680" cy="174053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/>
            <a:t>12 month data can be completed now for pre-pandemic cohort, and completed  in May 2021 for pandemic cohort </a:t>
          </a:r>
        </a:p>
      </dsp:txBody>
      <dsp:txXfrm>
        <a:off x="7089546" y="1390367"/>
        <a:ext cx="2984748" cy="15706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EACB7-6775-4D1A-B8A2-6ACBACF515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07A973-D326-422C-B6AC-7CB3E3B339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75032A-031A-4621-B85A-9D0628187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2BF08-56B1-4C49-94D4-052B08AB913F}" type="datetimeFigureOut">
              <a:rPr lang="en-GB" smtClean="0"/>
              <a:t>08/12/2020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A84D3C-8EB6-4E09-9F5E-9FA6EB1E85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9259DD-B838-475A-A173-7FC781ABD6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6453A-71BF-4F98-9D2E-5A2D8CDE77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6515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7BE3-848D-40E4-B177-537D0CB83A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E84897-E861-4C7D-A2FA-CA0B0A1090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47E30D-E303-4490-841B-7028AC8B44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2BF08-56B1-4C49-94D4-052B08AB913F}" type="datetimeFigureOut">
              <a:rPr lang="en-GB" smtClean="0"/>
              <a:t>08/12/2020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6035BB-68CB-4CBC-AF39-50077598A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E0BF69-ED4A-4C92-88F6-367C92E1D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6453A-71BF-4F98-9D2E-5A2D8CDE77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08296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33CB2EF-06F6-46E9-B56C-0F56ED1767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D4B1B3-905F-4475-8950-E9766B95C7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CAEB62-80A0-43CC-B232-B8462678E2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2BF08-56B1-4C49-94D4-052B08AB913F}" type="datetimeFigureOut">
              <a:rPr lang="en-GB" smtClean="0"/>
              <a:t>08/12/2020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5B7AB5-26DF-49CD-99F0-07702FA96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B3874D-E9BD-4CBE-A8E0-D04375F138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6453A-71BF-4F98-9D2E-5A2D8CDE77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4989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3721C-791B-4275-B481-321BB3D94B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5316A9-51D5-4270-8B5C-1CB040D789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CEB80D-DA7A-4B34-BFA3-F12B6949A8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2BF08-56B1-4C49-94D4-052B08AB913F}" type="datetimeFigureOut">
              <a:rPr lang="en-GB" smtClean="0"/>
              <a:t>08/12/2020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575762-9783-4D22-9DC9-17B590CA6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8C5F16-7EDC-4925-947A-7FBA5EABC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6453A-71BF-4F98-9D2E-5A2D8CDE77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6900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F0F38F-24E0-4745-9820-3DC194F925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7044B3-593A-42B9-92D0-E571121C5A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C9A39B-D2E9-4198-B66B-F0C27EB52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2BF08-56B1-4C49-94D4-052B08AB913F}" type="datetimeFigureOut">
              <a:rPr lang="en-GB" smtClean="0"/>
              <a:t>08/12/2020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13F3E8-4527-41B6-BDD0-E3AC119D77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96E4F-B8E4-4D4D-B56F-3A59175AC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6453A-71BF-4F98-9D2E-5A2D8CDE77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13748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99EED0-F1F9-4F00-A338-288CB825FC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05E932-3BD6-413B-91E8-8AB1DDEE00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62E2DEE-6022-45A5-B63A-5E64461856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25BB4D-867C-4FA4-8F64-77A38319D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2BF08-56B1-4C49-94D4-052B08AB913F}" type="datetimeFigureOut">
              <a:rPr lang="en-GB" smtClean="0"/>
              <a:t>08/12/2020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3EF573-9998-41B8-928C-2B2E5C7764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5561AA-C553-4F9F-8571-32871108A7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6453A-71BF-4F98-9D2E-5A2D8CDE77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62181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58A22A-5C75-4B84-93FA-0152F57472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02EBD2-4DB3-4730-9BB6-8D3111A8C4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2A3C7D-6059-4D21-B9FF-6B0C98666C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60A1725-2C7C-4810-9830-CA50E98DD52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0C07D50-2037-42F6-827A-ACA7122C1F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EE88293-719A-42EE-9725-264946C105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2BF08-56B1-4C49-94D4-052B08AB913F}" type="datetimeFigureOut">
              <a:rPr lang="en-GB" smtClean="0"/>
              <a:t>08/12/2020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20537CA-948D-4063-9892-5A74EB6D85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CB2F543-95AA-4881-93C8-293D621215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6453A-71BF-4F98-9D2E-5A2D8CDE77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0083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8B16DE-52B6-461E-938F-2630526A28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2E613B-8A3E-4F7F-A491-01EF7BF5D3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2BF08-56B1-4C49-94D4-052B08AB913F}" type="datetimeFigureOut">
              <a:rPr lang="en-GB" smtClean="0"/>
              <a:t>08/12/2020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85C7B6-EE4F-470B-8472-BB6981D11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32734E-3B29-48CF-9426-33C64CBBD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6453A-71BF-4F98-9D2E-5A2D8CDE77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80610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B98648F-38AA-4149-BAE2-C1E41F8671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2BF08-56B1-4C49-94D4-052B08AB913F}" type="datetimeFigureOut">
              <a:rPr lang="en-GB" smtClean="0"/>
              <a:t>08/12/2020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DA7066F-7A20-4C5E-934C-BD6D1BD731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793750-5335-4FF3-9B46-6285FC40C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6453A-71BF-4F98-9D2E-5A2D8CDE77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9374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7A16D7-B645-4A28-9FB4-F755CBA4EF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CA7F33-ECD7-4DD3-BD00-2C8381627C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8C651C-C3BC-450B-B11B-8768FEA470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EEF113E-82A7-49C1-8846-6F2217F9C6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2BF08-56B1-4C49-94D4-052B08AB913F}" type="datetimeFigureOut">
              <a:rPr lang="en-GB" smtClean="0"/>
              <a:t>08/12/2020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1FEDF-13BA-43ED-8BE0-2D9378799B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6598D1-653A-4463-A13E-3C99C414B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6453A-71BF-4F98-9D2E-5A2D8CDE77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06019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48BFD8-CAF9-4401-9406-9757F05A1E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CEC0264-8805-4B56-80D7-CE01C6D0B1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FDAE3C3-6843-49D1-B0CB-EB1AADE0FD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791133-EEF7-41DA-B91F-5E877DBFC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2BF08-56B1-4C49-94D4-052B08AB913F}" type="datetimeFigureOut">
              <a:rPr lang="en-GB" smtClean="0"/>
              <a:t>08/12/2020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68FC8E-8732-4E0E-A152-4ACD1EF2C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BDB21C-4159-473F-B90A-4F37CEBA3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6453A-71BF-4F98-9D2E-5A2D8CDE77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6651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3EEB06-476C-43C6-A0C5-BC2FA432E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7EB60E-0E5F-45B7-AEE8-4DCBEA52DD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A99E24-32DA-404A-BC04-853A02FA5F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2BF08-56B1-4C49-94D4-052B08AB913F}" type="datetimeFigureOut">
              <a:rPr lang="en-GB" smtClean="0"/>
              <a:t>08/12/2020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64EC0F-68C9-4394-927F-F8158E3E23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CA87E-DBD4-48BA-AA05-D4D1455E3A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C6453A-71BF-4F98-9D2E-5A2D8CDE77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4830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redcap.link/contactaudit" TargetMode="External"/><Relationship Id="rId2" Type="http://schemas.openxmlformats.org/officeDocument/2006/relationships/hyperlink" Target="https://www.psgbi.org/contact-study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tiff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redcap.link/contactaudit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psgbi.org/contact-study/" TargetMode="External"/><Relationship Id="rId4" Type="http://schemas.openxmlformats.org/officeDocument/2006/relationships/image" Target="../media/image2.tif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tiff"/><Relationship Id="rId7" Type="http://schemas.openxmlformats.org/officeDocument/2006/relationships/diagramColors" Target="../diagrams/colors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B670DBD5-770C-4383-9F54-5B86E86BD5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10277" y="0"/>
            <a:ext cx="9771446" cy="6858000"/>
          </a:xfrm>
          <a:custGeom>
            <a:avLst/>
            <a:gdLst>
              <a:gd name="connsiteX0" fmla="*/ 1422188 w 9771446"/>
              <a:gd name="connsiteY0" fmla="*/ 0 h 6858000"/>
              <a:gd name="connsiteX1" fmla="*/ 8349258 w 9771446"/>
              <a:gd name="connsiteY1" fmla="*/ 0 h 6858000"/>
              <a:gd name="connsiteX2" fmla="*/ 8502224 w 9771446"/>
              <a:gd name="connsiteY2" fmla="*/ 159673 h 6858000"/>
              <a:gd name="connsiteX3" fmla="*/ 9771446 w 9771446"/>
              <a:gd name="connsiteY3" fmla="*/ 3429001 h 6858000"/>
              <a:gd name="connsiteX4" fmla="*/ 8502224 w 9771446"/>
              <a:gd name="connsiteY4" fmla="*/ 6698330 h 6858000"/>
              <a:gd name="connsiteX5" fmla="*/ 8349260 w 9771446"/>
              <a:gd name="connsiteY5" fmla="*/ 6858000 h 6858000"/>
              <a:gd name="connsiteX6" fmla="*/ 1422186 w 9771446"/>
              <a:gd name="connsiteY6" fmla="*/ 6858000 h 6858000"/>
              <a:gd name="connsiteX7" fmla="*/ 1269223 w 9771446"/>
              <a:gd name="connsiteY7" fmla="*/ 6698330 h 6858000"/>
              <a:gd name="connsiteX8" fmla="*/ 0 w 9771446"/>
              <a:gd name="connsiteY8" fmla="*/ 3429001 h 6858000"/>
              <a:gd name="connsiteX9" fmla="*/ 1269223 w 9771446"/>
              <a:gd name="connsiteY9" fmla="*/ 15967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771446" h="6858000">
                <a:moveTo>
                  <a:pt x="1422188" y="0"/>
                </a:moveTo>
                <a:lnTo>
                  <a:pt x="8349258" y="0"/>
                </a:lnTo>
                <a:lnTo>
                  <a:pt x="8502224" y="159673"/>
                </a:lnTo>
                <a:cubicBezTo>
                  <a:pt x="9290813" y="1023162"/>
                  <a:pt x="9771446" y="2170221"/>
                  <a:pt x="9771446" y="3429001"/>
                </a:cubicBezTo>
                <a:cubicBezTo>
                  <a:pt x="9771446" y="4687781"/>
                  <a:pt x="9290813" y="5834840"/>
                  <a:pt x="8502224" y="6698330"/>
                </a:cubicBezTo>
                <a:lnTo>
                  <a:pt x="8349260" y="6858000"/>
                </a:lnTo>
                <a:lnTo>
                  <a:pt x="1422186" y="6858000"/>
                </a:lnTo>
                <a:lnTo>
                  <a:pt x="1269223" y="6698330"/>
                </a:lnTo>
                <a:cubicBezTo>
                  <a:pt x="480633" y="5834840"/>
                  <a:pt x="0" y="4687781"/>
                  <a:pt x="0" y="3429001"/>
                </a:cubicBezTo>
                <a:cubicBezTo>
                  <a:pt x="0" y="2170221"/>
                  <a:pt x="480633" y="1023162"/>
                  <a:pt x="1269223" y="159673"/>
                </a:cubicBezTo>
                <a:close/>
              </a:path>
            </a:pathLst>
          </a:custGeom>
          <a:solidFill>
            <a:schemeClr val="bg1">
              <a:lumMod val="8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2DBD1391-D4D0-4770-A846-1BAADDD1598B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79" b="-1"/>
          <a:stretch/>
        </p:blipFill>
        <p:spPr>
          <a:xfrm>
            <a:off x="0" y="0"/>
            <a:ext cx="9270806" cy="6857990"/>
          </a:xfrm>
          <a:custGeom>
            <a:avLst/>
            <a:gdLst/>
            <a:ahLst/>
            <a:cxnLst/>
            <a:rect l="l" t="t" r="r" b="b"/>
            <a:pathLst>
              <a:path w="9270806" h="6858000">
                <a:moveTo>
                  <a:pt x="1503712" y="0"/>
                </a:moveTo>
                <a:lnTo>
                  <a:pt x="7767094" y="0"/>
                </a:lnTo>
                <a:lnTo>
                  <a:pt x="7913128" y="139721"/>
                </a:lnTo>
                <a:cubicBezTo>
                  <a:pt x="8751971" y="981521"/>
                  <a:pt x="9270806" y="2144457"/>
                  <a:pt x="9270806" y="3429000"/>
                </a:cubicBezTo>
                <a:cubicBezTo>
                  <a:pt x="9270806" y="4713544"/>
                  <a:pt x="8751971" y="5876479"/>
                  <a:pt x="7913128" y="6718279"/>
                </a:cubicBezTo>
                <a:lnTo>
                  <a:pt x="7767094" y="6858000"/>
                </a:lnTo>
                <a:lnTo>
                  <a:pt x="1503712" y="6858000"/>
                </a:lnTo>
                <a:lnTo>
                  <a:pt x="1357679" y="6718279"/>
                </a:lnTo>
                <a:cubicBezTo>
                  <a:pt x="518835" y="5876479"/>
                  <a:pt x="0" y="4713544"/>
                  <a:pt x="0" y="3429000"/>
                </a:cubicBezTo>
                <a:cubicBezTo>
                  <a:pt x="0" y="2144457"/>
                  <a:pt x="518835" y="981521"/>
                  <a:pt x="1357679" y="139721"/>
                </a:cubicBezTo>
                <a:close/>
              </a:path>
            </a:pathLst>
          </a:cu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E57D7CD-7F74-4B9B-8F8A-9D28E1060200}"/>
              </a:ext>
            </a:extLst>
          </p:cNvPr>
          <p:cNvSpPr txBox="1"/>
          <p:nvPr/>
        </p:nvSpPr>
        <p:spPr>
          <a:xfrm>
            <a:off x="6096000" y="3428995"/>
            <a:ext cx="6096000" cy="3181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  <a:spcAft>
                <a:spcPts val="300"/>
              </a:spcAft>
            </a:pPr>
            <a:r>
              <a:rPr lang="en-GB" sz="2800" b="1" dirty="0">
                <a:solidFill>
                  <a:srgbClr val="38761D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 </a:t>
            </a:r>
            <a:endParaRPr lang="en-GB" sz="36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algn="r">
              <a:lnSpc>
                <a:spcPct val="163000"/>
              </a:lnSpc>
            </a:pPr>
            <a:r>
              <a:rPr lang="en-GB" sz="2000" b="1" dirty="0">
                <a:solidFill>
                  <a:srgbClr val="009193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C</a:t>
            </a:r>
            <a:r>
              <a:rPr lang="en-GB" sz="2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ovid-19 impact </a:t>
            </a:r>
            <a:r>
              <a:rPr lang="en-GB" sz="2000" b="1" dirty="0">
                <a:solidFill>
                  <a:srgbClr val="009193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O</a:t>
            </a:r>
            <a:r>
              <a:rPr lang="en-GB" sz="2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n </a:t>
            </a:r>
            <a:r>
              <a:rPr lang="en-GB" sz="20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pa</a:t>
            </a:r>
            <a:r>
              <a:rPr lang="en-GB" sz="2000" b="1" dirty="0" err="1">
                <a:solidFill>
                  <a:srgbClr val="009193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N</a:t>
            </a:r>
            <a:r>
              <a:rPr lang="en-GB" sz="20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crea</a:t>
            </a:r>
            <a:r>
              <a:rPr lang="en-GB" sz="2000" b="1" dirty="0" err="1">
                <a:solidFill>
                  <a:srgbClr val="009193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</a:t>
            </a:r>
            <a:r>
              <a:rPr lang="en-GB" sz="20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ic</a:t>
            </a:r>
            <a:r>
              <a:rPr lang="en-GB" sz="2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sz="20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c</a:t>
            </a:r>
            <a:r>
              <a:rPr lang="en-GB" sz="2000" b="1" dirty="0" err="1">
                <a:solidFill>
                  <a:srgbClr val="009193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</a:t>
            </a:r>
            <a:r>
              <a:rPr lang="en-GB" sz="20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ncer</a:t>
            </a:r>
            <a:r>
              <a:rPr lang="en-GB" sz="2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sz="2000" b="1" dirty="0">
                <a:solidFill>
                  <a:srgbClr val="009193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C</a:t>
            </a:r>
            <a:r>
              <a:rPr lang="en-GB" sz="2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are </a:t>
            </a:r>
            <a:r>
              <a:rPr lang="en-GB" sz="20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pa</a:t>
            </a:r>
            <a:r>
              <a:rPr lang="en-GB" sz="2000" b="1" dirty="0" err="1">
                <a:solidFill>
                  <a:srgbClr val="009193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</a:t>
            </a:r>
            <a:r>
              <a:rPr lang="en-GB" sz="20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hway</a:t>
            </a:r>
            <a:endParaRPr lang="en-GB" sz="14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algn="r">
              <a:lnSpc>
                <a:spcPct val="163000"/>
              </a:lnSpc>
            </a:pPr>
            <a:r>
              <a:rPr lang="en-GB" sz="1600" b="1" i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 </a:t>
            </a:r>
            <a:endParaRPr lang="en-GB" sz="14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algn="r">
              <a:lnSpc>
                <a:spcPct val="163000"/>
              </a:lnSpc>
            </a:pPr>
            <a:r>
              <a:rPr lang="en-GB" sz="1600" b="1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 National, </a:t>
            </a:r>
            <a:r>
              <a:rPr lang="en-GB" sz="1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 </a:t>
            </a:r>
            <a:r>
              <a:rPr lang="en-GB" sz="1600" b="1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Pan-Specialty, Multi-Centre Study of the Impact of SARS-CoV-2 on New Diagnosed Pancreatic Cancer Treatment </a:t>
            </a:r>
            <a:endParaRPr lang="en-GB" sz="14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744DDFD6-10F6-430B-B304-41080BB8AD98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97655" y="5770484"/>
            <a:ext cx="3666478" cy="985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4150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A7DCC5-5580-4626-AB54-18DD27926E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Key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E7C09A-CCB7-491C-8EA2-3F4EF0B18B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158" y="1536869"/>
            <a:ext cx="10515600" cy="4351338"/>
          </a:xfr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en-GB" sz="2000" b="1" i="0" u="sng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Authorship:</a:t>
            </a:r>
            <a:endParaRPr lang="en-GB" sz="2000" b="1" i="0" dirty="0">
              <a:solidFill>
                <a:srgbClr val="201F1E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The study will use a collaborative authorship model, the </a:t>
            </a:r>
            <a:r>
              <a:rPr lang="en-GB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‘The CONTACT study group’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.  All collaborators will be acknowledged according to their input to the study. </a:t>
            </a:r>
            <a:r>
              <a:rPr lang="en-GB" sz="2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n-GB" sz="2000" b="0" i="0" dirty="0">
              <a:solidFill>
                <a:srgbClr val="201F1E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l">
              <a:buNone/>
            </a:pPr>
            <a:endParaRPr lang="en-GB" sz="2000" b="1" i="0" u="sng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l">
              <a:buNone/>
            </a:pPr>
            <a:r>
              <a:rPr lang="en-GB" sz="2000" b="1" i="0" u="sng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Study documents:</a:t>
            </a:r>
            <a:endParaRPr lang="en-GB" sz="2000" b="1" i="0" dirty="0">
              <a:solidFill>
                <a:srgbClr val="201F1E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l">
              <a:buNone/>
            </a:pPr>
            <a:r>
              <a:rPr lang="en-GB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Found on our</a:t>
            </a:r>
            <a:r>
              <a:rPr lang="en-GB" sz="200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webpage: </a:t>
            </a:r>
            <a:r>
              <a:rPr lang="en-GB" sz="2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2" tooltip="https://www.psgbi.org/contact-study/"/>
              </a:rPr>
              <a:t>https://www.psgbi.org/contact-study/</a:t>
            </a:r>
            <a:endParaRPr lang="en-GB" sz="2000" b="0" i="0" dirty="0">
              <a:solidFill>
                <a:srgbClr val="201F1E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l">
              <a:buNone/>
            </a:pPr>
            <a:endParaRPr lang="en-GB" sz="2000" b="0" i="0" u="sng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l">
              <a:buNone/>
            </a:pPr>
            <a:r>
              <a:rPr lang="en-GB" sz="2000" b="1" i="0" u="sng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Registration:</a:t>
            </a:r>
            <a:endParaRPr lang="en-GB" sz="2000" b="1" i="0" dirty="0">
              <a:solidFill>
                <a:srgbClr val="201F1E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l">
              <a:buNone/>
            </a:pPr>
            <a:r>
              <a:rPr lang="en-GB" sz="2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We welcome involvement from oncology, surgery, gastroenterology, palliative care/CNS and up to two trainees at each site. We require that there is one lead consultant and one lead trainee at each site:</a:t>
            </a:r>
            <a:endParaRPr lang="en-GB" sz="2000" b="0" i="0" dirty="0">
              <a:solidFill>
                <a:srgbClr val="201F1E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l">
              <a:buNone/>
            </a:pPr>
            <a:r>
              <a:rPr lang="en-GB" sz="2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 link to the registration form:</a:t>
            </a:r>
            <a:r>
              <a:rPr lang="en-GB" sz="2000" b="1" dirty="0">
                <a:solidFill>
                  <a:srgbClr val="201F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0" i="0" dirty="0">
                <a:solidFill>
                  <a:srgbClr val="954F7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3" tooltip="https://redcap.link/contactaudit"/>
              </a:rPr>
              <a:t>https://redcap.link/contactaudit</a:t>
            </a:r>
            <a:r>
              <a:rPr lang="en-GB" sz="2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n-GB" sz="2000" b="0" i="0" dirty="0">
              <a:solidFill>
                <a:srgbClr val="201F1E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095BB25B-F208-4FE2-BDCC-B082EA730DC3}"/>
              </a:ext>
            </a:extLst>
          </p:cNvPr>
          <p:cNvPicPr/>
          <p:nvPr/>
        </p:nvPicPr>
        <p:blipFill rotWithShape="1">
          <a:blip r:embed="rId4" cstate="print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79" b="-1"/>
          <a:stretch/>
        </p:blipFill>
        <p:spPr>
          <a:xfrm>
            <a:off x="10027920" y="40962"/>
            <a:ext cx="1925126" cy="1280150"/>
          </a:xfrm>
          <a:custGeom>
            <a:avLst/>
            <a:gdLst/>
            <a:ahLst/>
            <a:cxnLst/>
            <a:rect l="l" t="t" r="r" b="b"/>
            <a:pathLst>
              <a:path w="9270806" h="6858000">
                <a:moveTo>
                  <a:pt x="1503712" y="0"/>
                </a:moveTo>
                <a:lnTo>
                  <a:pt x="7767094" y="0"/>
                </a:lnTo>
                <a:lnTo>
                  <a:pt x="7913128" y="139721"/>
                </a:lnTo>
                <a:cubicBezTo>
                  <a:pt x="8751971" y="981521"/>
                  <a:pt x="9270806" y="2144457"/>
                  <a:pt x="9270806" y="3429000"/>
                </a:cubicBezTo>
                <a:cubicBezTo>
                  <a:pt x="9270806" y="4713544"/>
                  <a:pt x="8751971" y="5876479"/>
                  <a:pt x="7913128" y="6718279"/>
                </a:cubicBezTo>
                <a:lnTo>
                  <a:pt x="7767094" y="6858000"/>
                </a:lnTo>
                <a:lnTo>
                  <a:pt x="1503712" y="6858000"/>
                </a:lnTo>
                <a:lnTo>
                  <a:pt x="1357679" y="6718279"/>
                </a:lnTo>
                <a:cubicBezTo>
                  <a:pt x="518835" y="5876479"/>
                  <a:pt x="0" y="4713544"/>
                  <a:pt x="0" y="3429000"/>
                </a:cubicBezTo>
                <a:cubicBezTo>
                  <a:pt x="0" y="2144457"/>
                  <a:pt x="518835" y="981521"/>
                  <a:pt x="1357679" y="139721"/>
                </a:cubicBezTo>
                <a:close/>
              </a:path>
            </a:pathLst>
          </a:custGeom>
        </p:spPr>
      </p:pic>
      <p:pic>
        <p:nvPicPr>
          <p:cNvPr id="4" name="Picture 3" descr="Logo, company name&#10;&#10;Description automatically generated">
            <a:extLst>
              <a:ext uri="{FF2B5EF4-FFF2-40B4-BE49-F238E27FC236}">
                <a16:creationId xmlns:a16="http://schemas.microsoft.com/office/drawing/2014/main" id="{C70F637B-089C-402F-8C3A-9741DFEBDEDD}"/>
              </a:ext>
            </a:extLst>
          </p:cNvPr>
          <p:cNvPicPr/>
          <p:nvPr/>
        </p:nvPicPr>
        <p:blipFill>
          <a:blip r:embed="rId5">
            <a:alphaModFix amt="70000"/>
          </a:blip>
          <a:stretch>
            <a:fillRect/>
          </a:stretch>
        </p:blipFill>
        <p:spPr>
          <a:xfrm>
            <a:off x="9134060" y="5839791"/>
            <a:ext cx="2958548" cy="944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2258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A7DCC5-5580-4626-AB54-18DD27926E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Steering Committee 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E86110DC-F072-4F43-A87E-E2C90A204F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01858" y="1394284"/>
            <a:ext cx="5012515" cy="5389724"/>
          </a:xfrm>
        </p:spPr>
      </p:pic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095BB25B-F208-4FE2-BDCC-B082EA730DC3}"/>
              </a:ext>
            </a:extLst>
          </p:cNvPr>
          <p:cNvPicPr/>
          <p:nvPr/>
        </p:nvPicPr>
        <p:blipFill rotWithShape="1">
          <a:blip r:embed="rId3" cstate="print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79" b="-1"/>
          <a:stretch/>
        </p:blipFill>
        <p:spPr>
          <a:xfrm>
            <a:off x="10027920" y="40962"/>
            <a:ext cx="1925126" cy="1280150"/>
          </a:xfrm>
          <a:custGeom>
            <a:avLst/>
            <a:gdLst/>
            <a:ahLst/>
            <a:cxnLst/>
            <a:rect l="l" t="t" r="r" b="b"/>
            <a:pathLst>
              <a:path w="9270806" h="6858000">
                <a:moveTo>
                  <a:pt x="1503712" y="0"/>
                </a:moveTo>
                <a:lnTo>
                  <a:pt x="7767094" y="0"/>
                </a:lnTo>
                <a:lnTo>
                  <a:pt x="7913128" y="139721"/>
                </a:lnTo>
                <a:cubicBezTo>
                  <a:pt x="8751971" y="981521"/>
                  <a:pt x="9270806" y="2144457"/>
                  <a:pt x="9270806" y="3429000"/>
                </a:cubicBezTo>
                <a:cubicBezTo>
                  <a:pt x="9270806" y="4713544"/>
                  <a:pt x="8751971" y="5876479"/>
                  <a:pt x="7913128" y="6718279"/>
                </a:cubicBezTo>
                <a:lnTo>
                  <a:pt x="7767094" y="6858000"/>
                </a:lnTo>
                <a:lnTo>
                  <a:pt x="1503712" y="6858000"/>
                </a:lnTo>
                <a:lnTo>
                  <a:pt x="1357679" y="6718279"/>
                </a:lnTo>
                <a:cubicBezTo>
                  <a:pt x="518835" y="5876479"/>
                  <a:pt x="0" y="4713544"/>
                  <a:pt x="0" y="3429000"/>
                </a:cubicBezTo>
                <a:cubicBezTo>
                  <a:pt x="0" y="2144457"/>
                  <a:pt x="518835" y="981521"/>
                  <a:pt x="1357679" y="139721"/>
                </a:cubicBezTo>
                <a:close/>
              </a:path>
            </a:pathLst>
          </a:custGeom>
        </p:spPr>
      </p:pic>
      <p:pic>
        <p:nvPicPr>
          <p:cNvPr id="4" name="Picture 3" descr="Logo, company name&#10;&#10;Description automatically generated">
            <a:extLst>
              <a:ext uri="{FF2B5EF4-FFF2-40B4-BE49-F238E27FC236}">
                <a16:creationId xmlns:a16="http://schemas.microsoft.com/office/drawing/2014/main" id="{C70F637B-089C-402F-8C3A-9741DFEBDEDD}"/>
              </a:ext>
            </a:extLst>
          </p:cNvPr>
          <p:cNvPicPr/>
          <p:nvPr/>
        </p:nvPicPr>
        <p:blipFill>
          <a:blip r:embed="rId4">
            <a:alphaModFix amt="70000"/>
          </a:blip>
          <a:stretch>
            <a:fillRect/>
          </a:stretch>
        </p:blipFill>
        <p:spPr>
          <a:xfrm>
            <a:off x="9134060" y="5839791"/>
            <a:ext cx="2958548" cy="944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3558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72" descr="A picture containing text&#10;&#10;Description automatically generated">
            <a:extLst>
              <a:ext uri="{FF2B5EF4-FFF2-40B4-BE49-F238E27FC236}">
                <a16:creationId xmlns:a16="http://schemas.microsoft.com/office/drawing/2014/main" id="{D2B4F18C-FBD1-2945-8C9E-8E5A23A38C24}"/>
              </a:ext>
            </a:extLst>
          </p:cNvPr>
          <p:cNvPicPr/>
          <p:nvPr/>
        </p:nvPicPr>
        <p:blipFill rotWithShape="1">
          <a:blip r:embed="rId2"/>
          <a:srcRect l="9482" t="9894" r="12581" b="10122"/>
          <a:stretch/>
        </p:blipFill>
        <p:spPr bwMode="auto">
          <a:xfrm>
            <a:off x="142505" y="215041"/>
            <a:ext cx="5517418" cy="4189691"/>
          </a:xfrm>
          <a:prstGeom prst="rect">
            <a:avLst/>
          </a:prstGeom>
        </p:spPr>
      </p:pic>
      <p:sp>
        <p:nvSpPr>
          <p:cNvPr id="46" name="Rectangle 45">
            <a:extLst>
              <a:ext uri="{FF2B5EF4-FFF2-40B4-BE49-F238E27FC236}">
                <a16:creationId xmlns:a16="http://schemas.microsoft.com/office/drawing/2014/main" id="{6FF57D92-ACB1-4C42-8BB9-EB83AD80EECA}"/>
              </a:ext>
            </a:extLst>
          </p:cNvPr>
          <p:cNvSpPr/>
          <p:nvPr/>
        </p:nvSpPr>
        <p:spPr>
          <a:xfrm>
            <a:off x="142505" y="4338991"/>
            <a:ext cx="5256567" cy="3513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300"/>
              </a:spcAft>
            </a:pPr>
            <a:r>
              <a:rPr lang="en-GB" sz="1600" dirty="0">
                <a:solidFill>
                  <a:srgbClr val="009193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C</a:t>
            </a:r>
            <a:r>
              <a:rPr lang="en-GB" sz="1600" dirty="0">
                <a:latin typeface="Arial" panose="020B0604020202020204" pitchFamily="34" charset="0"/>
                <a:ea typeface="Arial" panose="020B0604020202020204" pitchFamily="34" charset="0"/>
              </a:rPr>
              <a:t>ovid-19 impact </a:t>
            </a:r>
            <a:r>
              <a:rPr lang="en-GB" sz="1600" b="1" dirty="0">
                <a:solidFill>
                  <a:srgbClr val="009193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O</a:t>
            </a:r>
            <a:r>
              <a:rPr lang="en-GB" sz="1600" dirty="0">
                <a:latin typeface="Arial" panose="020B0604020202020204" pitchFamily="34" charset="0"/>
                <a:ea typeface="Arial" panose="020B0604020202020204" pitchFamily="34" charset="0"/>
              </a:rPr>
              <a:t>n</a:t>
            </a:r>
            <a:r>
              <a:rPr lang="en-GB" sz="1600" b="1" dirty="0"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n-GB" sz="1600" dirty="0" err="1">
                <a:latin typeface="Arial" panose="020B0604020202020204" pitchFamily="34" charset="0"/>
                <a:ea typeface="Arial" panose="020B0604020202020204" pitchFamily="34" charset="0"/>
              </a:rPr>
              <a:t>pa</a:t>
            </a:r>
            <a:r>
              <a:rPr lang="en-GB" sz="1600" b="1" dirty="0" err="1">
                <a:solidFill>
                  <a:srgbClr val="009193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N</a:t>
            </a:r>
            <a:r>
              <a:rPr lang="en-GB" sz="1600" dirty="0" err="1">
                <a:latin typeface="Arial" panose="020B0604020202020204" pitchFamily="34" charset="0"/>
                <a:ea typeface="Arial" panose="020B0604020202020204" pitchFamily="34" charset="0"/>
              </a:rPr>
              <a:t>crea</a:t>
            </a:r>
            <a:r>
              <a:rPr lang="en-GB" sz="1600" b="1" dirty="0" err="1">
                <a:solidFill>
                  <a:srgbClr val="009193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T</a:t>
            </a:r>
            <a:r>
              <a:rPr lang="en-GB" sz="1600" dirty="0" err="1">
                <a:latin typeface="Arial" panose="020B0604020202020204" pitchFamily="34" charset="0"/>
                <a:ea typeface="Arial" panose="020B0604020202020204" pitchFamily="34" charset="0"/>
              </a:rPr>
              <a:t>ic</a:t>
            </a:r>
            <a:r>
              <a:rPr lang="en-GB" sz="1600" b="1" dirty="0"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n-GB" sz="1600" dirty="0" err="1">
                <a:latin typeface="Arial" panose="020B0604020202020204" pitchFamily="34" charset="0"/>
                <a:ea typeface="Arial" panose="020B0604020202020204" pitchFamily="34" charset="0"/>
              </a:rPr>
              <a:t>c</a:t>
            </a:r>
            <a:r>
              <a:rPr lang="en-GB" sz="1600" b="1" dirty="0" err="1">
                <a:solidFill>
                  <a:srgbClr val="009193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A</a:t>
            </a:r>
            <a:r>
              <a:rPr lang="en-GB" sz="1600" dirty="0" err="1">
                <a:latin typeface="Arial" panose="020B0604020202020204" pitchFamily="34" charset="0"/>
                <a:ea typeface="Arial" panose="020B0604020202020204" pitchFamily="34" charset="0"/>
              </a:rPr>
              <a:t>ncer</a:t>
            </a:r>
            <a:r>
              <a:rPr lang="en-GB" sz="1600" b="1" dirty="0"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n-GB" sz="1600" b="1" dirty="0">
                <a:solidFill>
                  <a:srgbClr val="009193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C</a:t>
            </a:r>
            <a:r>
              <a:rPr lang="en-GB" sz="1600" dirty="0">
                <a:latin typeface="Arial" panose="020B0604020202020204" pitchFamily="34" charset="0"/>
                <a:ea typeface="Arial" panose="020B0604020202020204" pitchFamily="34" charset="0"/>
              </a:rPr>
              <a:t>are</a:t>
            </a:r>
            <a:r>
              <a:rPr lang="en-GB" sz="1600" b="1" dirty="0"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n-GB" sz="1600" dirty="0" err="1">
                <a:latin typeface="Arial" panose="020B0604020202020204" pitchFamily="34" charset="0"/>
                <a:ea typeface="Arial" panose="020B0604020202020204" pitchFamily="34" charset="0"/>
              </a:rPr>
              <a:t>pa</a:t>
            </a:r>
            <a:r>
              <a:rPr lang="en-GB" sz="1600" b="1" dirty="0" err="1">
                <a:solidFill>
                  <a:srgbClr val="009193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T</a:t>
            </a:r>
            <a:r>
              <a:rPr lang="en-GB" sz="1600" dirty="0" err="1">
                <a:latin typeface="Arial" panose="020B0604020202020204" pitchFamily="34" charset="0"/>
                <a:ea typeface="Arial" panose="020B0604020202020204" pitchFamily="34" charset="0"/>
              </a:rPr>
              <a:t>hway</a:t>
            </a:r>
            <a:endParaRPr lang="en-GB" sz="16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3CB34102-CB2A-7344-A792-A964AB65BF10}"/>
              </a:ext>
            </a:extLst>
          </p:cNvPr>
          <p:cNvSpPr txBox="1"/>
          <p:nvPr/>
        </p:nvSpPr>
        <p:spPr>
          <a:xfrm>
            <a:off x="0" y="4964300"/>
            <a:ext cx="12192000" cy="400110"/>
          </a:xfrm>
          <a:prstGeom prst="rect">
            <a:avLst/>
          </a:prstGeom>
          <a:solidFill>
            <a:srgbClr val="FFD579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Open to All UK hospitals with an UGI/HPB MDT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B24C923B-4A1D-E34E-A9D4-25551F36A6E1}"/>
              </a:ext>
            </a:extLst>
          </p:cNvPr>
          <p:cNvSpPr txBox="1"/>
          <p:nvPr/>
        </p:nvSpPr>
        <p:spPr>
          <a:xfrm>
            <a:off x="0" y="6088961"/>
            <a:ext cx="12192000" cy="477054"/>
          </a:xfrm>
          <a:prstGeom prst="rect">
            <a:avLst/>
          </a:prstGeom>
          <a:solidFill>
            <a:srgbClr val="D5FC79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5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Sign-up now: </a:t>
            </a:r>
            <a:r>
              <a:rPr lang="en-GB" sz="2500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 tooltip="https://redcap.link/contactaudit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https://redcap.link/contactaudit</a:t>
            </a:r>
            <a:r>
              <a:rPr lang="en-GB" sz="25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n-US" sz="25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1" name="Picture 100" descr="Logo, company name&#10;&#10;Description automatically generated">
            <a:extLst>
              <a:ext uri="{FF2B5EF4-FFF2-40B4-BE49-F238E27FC236}">
                <a16:creationId xmlns:a16="http://schemas.microsoft.com/office/drawing/2014/main" id="{899ED540-0ED5-764D-9105-23737C2A30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45485" y="0"/>
            <a:ext cx="4446515" cy="106182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9D8AC93-2F3C-A941-AD06-3A0EEB566A7E}"/>
              </a:ext>
            </a:extLst>
          </p:cNvPr>
          <p:cNvSpPr txBox="1"/>
          <p:nvPr/>
        </p:nvSpPr>
        <p:spPr>
          <a:xfrm>
            <a:off x="0" y="5489810"/>
            <a:ext cx="12192000" cy="400110"/>
          </a:xfrm>
          <a:prstGeom prst="rect">
            <a:avLst/>
          </a:prstGeom>
          <a:solidFill>
            <a:srgbClr val="73FDD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info: </a:t>
            </a:r>
            <a:r>
              <a:rPr lang="en-GB" sz="2000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hlinkClick r:id="rId5" tooltip="https://www.psgbi.org/contact-study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https://www.psgbi.org/contact-study/</a:t>
            </a:r>
            <a:endParaRPr lang="en-US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AACE203-6259-384C-ACD6-86FC6F108598}"/>
              </a:ext>
            </a:extLst>
          </p:cNvPr>
          <p:cNvSpPr/>
          <p:nvPr/>
        </p:nvSpPr>
        <p:spPr>
          <a:xfrm>
            <a:off x="3914078" y="3016456"/>
            <a:ext cx="8135417" cy="954107"/>
          </a:xfrm>
          <a:prstGeom prst="rect">
            <a:avLst/>
          </a:prstGeom>
          <a:solidFill>
            <a:srgbClr val="D5FC79"/>
          </a:solidFill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accent5">
                    <a:lumMod val="50000"/>
                  </a:schemeClr>
                </a:solidFill>
                <a:latin typeface="American Typewriter" panose="02090604020004020304" pitchFamily="18" charset="77"/>
                <a:cs typeface="Bradley Hand ITC" panose="020F0502020204030204" pitchFamily="34" charset="0"/>
              </a:rPr>
              <a:t>The most comprehensive evaluation of COVID upon pancreatic cancer care in the UK</a:t>
            </a:r>
            <a:endParaRPr lang="en-US" sz="2800" dirty="0">
              <a:solidFill>
                <a:schemeClr val="accent5">
                  <a:lumMod val="50000"/>
                </a:schemeClr>
              </a:solidFill>
              <a:latin typeface="American Typewriter" panose="02090604020004020304" pitchFamily="18" charset="77"/>
              <a:cs typeface="Bradley Hand ITC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E96C78A-DDE0-184F-9FE1-1CB6AD72810C}"/>
              </a:ext>
            </a:extLst>
          </p:cNvPr>
          <p:cNvSpPr txBox="1"/>
          <p:nvPr/>
        </p:nvSpPr>
        <p:spPr>
          <a:xfrm>
            <a:off x="5776331" y="1110255"/>
            <a:ext cx="358825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Study</a:t>
            </a:r>
          </a:p>
        </p:txBody>
      </p:sp>
    </p:spTree>
    <p:extLst>
      <p:ext uri="{BB962C8B-B14F-4D97-AF65-F5344CB8AC3E}">
        <p14:creationId xmlns:p14="http://schemas.microsoft.com/office/powerpoint/2010/main" val="15185985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3B569C-C233-214C-9844-72A5BCDE3C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2887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A7DCC5-5580-4626-AB54-18DD27926E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is </a:t>
            </a:r>
            <a:r>
              <a:rPr lang="en-GB" b="1" dirty="0"/>
              <a:t>CONTACT</a:t>
            </a:r>
            <a:r>
              <a:rPr lang="en-GB" dirty="0"/>
              <a:t>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E7C09A-CCB7-491C-8EA2-3F4EF0B18B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023072"/>
            <a:ext cx="12192000" cy="779730"/>
          </a:xfrm>
          <a:solidFill>
            <a:srgbClr val="D5FC79"/>
          </a:solidFill>
        </p:spPr>
        <p:txBody>
          <a:bodyPr>
            <a:noAutofit/>
          </a:bodyPr>
          <a:lstStyle/>
          <a:p>
            <a:pPr marL="0" indent="0" algn="ctr">
              <a:lnSpc>
                <a:spcPct val="163000"/>
              </a:lnSpc>
              <a:buNone/>
            </a:pPr>
            <a:r>
              <a:rPr lang="en-GB" sz="2400" dirty="0">
                <a:latin typeface="Arial" panose="020B0604020202020204" pitchFamily="34" charset="0"/>
                <a:ea typeface="Calibri" panose="020F0502020204030204" pitchFamily="34" charset="0"/>
              </a:rPr>
              <a:t>A 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national, pan-specialty, multi-centre </a:t>
            </a: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audit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endParaRPr lang="en-GB" sz="1800" b="1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095BB25B-F208-4FE2-BDCC-B082EA730DC3}"/>
              </a:ext>
            </a:extLst>
          </p:cNvPr>
          <p:cNvPicPr/>
          <p:nvPr/>
        </p:nvPicPr>
        <p:blipFill rotWithShape="1">
          <a:blip r:embed="rId2" cstate="print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79" b="-1"/>
          <a:stretch/>
        </p:blipFill>
        <p:spPr>
          <a:xfrm>
            <a:off x="10027920" y="40962"/>
            <a:ext cx="1925126" cy="1280150"/>
          </a:xfrm>
          <a:custGeom>
            <a:avLst/>
            <a:gdLst/>
            <a:ahLst/>
            <a:cxnLst/>
            <a:rect l="l" t="t" r="r" b="b"/>
            <a:pathLst>
              <a:path w="9270806" h="6858000">
                <a:moveTo>
                  <a:pt x="1503712" y="0"/>
                </a:moveTo>
                <a:lnTo>
                  <a:pt x="7767094" y="0"/>
                </a:lnTo>
                <a:lnTo>
                  <a:pt x="7913128" y="139721"/>
                </a:lnTo>
                <a:cubicBezTo>
                  <a:pt x="8751971" y="981521"/>
                  <a:pt x="9270806" y="2144457"/>
                  <a:pt x="9270806" y="3429000"/>
                </a:cubicBezTo>
                <a:cubicBezTo>
                  <a:pt x="9270806" y="4713544"/>
                  <a:pt x="8751971" y="5876479"/>
                  <a:pt x="7913128" y="6718279"/>
                </a:cubicBezTo>
                <a:lnTo>
                  <a:pt x="7767094" y="6858000"/>
                </a:lnTo>
                <a:lnTo>
                  <a:pt x="1503712" y="6858000"/>
                </a:lnTo>
                <a:lnTo>
                  <a:pt x="1357679" y="6718279"/>
                </a:lnTo>
                <a:cubicBezTo>
                  <a:pt x="518835" y="5876479"/>
                  <a:pt x="0" y="4713544"/>
                  <a:pt x="0" y="3429000"/>
                </a:cubicBezTo>
                <a:cubicBezTo>
                  <a:pt x="0" y="2144457"/>
                  <a:pt x="518835" y="981521"/>
                  <a:pt x="1357679" y="139721"/>
                </a:cubicBezTo>
                <a:close/>
              </a:path>
            </a:pathLst>
          </a:custGeom>
        </p:spPr>
      </p:pic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5C4353D5-321D-444D-B787-359D5805FD42}"/>
              </a:ext>
            </a:extLst>
          </p:cNvPr>
          <p:cNvPicPr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9134060" y="5839791"/>
            <a:ext cx="2958548" cy="94421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30F67EC-B7EB-9144-9662-B862D42F3BBF}"/>
              </a:ext>
            </a:extLst>
          </p:cNvPr>
          <p:cNvSpPr/>
          <p:nvPr/>
        </p:nvSpPr>
        <p:spPr>
          <a:xfrm>
            <a:off x="2731951" y="1440212"/>
            <a:ext cx="61308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u="sng" dirty="0">
                <a:solidFill>
                  <a:srgbClr val="009193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C</a:t>
            </a:r>
            <a:r>
              <a:rPr lang="en-GB" b="1" dirty="0">
                <a:latin typeface="Arial" panose="020B0604020202020204" pitchFamily="34" charset="0"/>
                <a:ea typeface="Arial" panose="020B0604020202020204" pitchFamily="34" charset="0"/>
              </a:rPr>
              <a:t>ovid-19 impact </a:t>
            </a:r>
            <a:r>
              <a:rPr lang="en-GB" b="1" u="sng" dirty="0">
                <a:solidFill>
                  <a:srgbClr val="009193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O</a:t>
            </a:r>
            <a:r>
              <a:rPr lang="en-GB" b="1" dirty="0">
                <a:latin typeface="Arial" panose="020B0604020202020204" pitchFamily="34" charset="0"/>
                <a:ea typeface="Arial" panose="020B0604020202020204" pitchFamily="34" charset="0"/>
              </a:rPr>
              <a:t>n </a:t>
            </a:r>
            <a:r>
              <a:rPr lang="en-GB" b="1" dirty="0" err="1">
                <a:latin typeface="Arial" panose="020B0604020202020204" pitchFamily="34" charset="0"/>
                <a:ea typeface="Arial" panose="020B0604020202020204" pitchFamily="34" charset="0"/>
              </a:rPr>
              <a:t>pa</a:t>
            </a:r>
            <a:r>
              <a:rPr lang="en-GB" b="1" u="sng" dirty="0" err="1">
                <a:solidFill>
                  <a:srgbClr val="009193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N</a:t>
            </a:r>
            <a:r>
              <a:rPr lang="en-GB" b="1" dirty="0" err="1">
                <a:latin typeface="Arial" panose="020B0604020202020204" pitchFamily="34" charset="0"/>
                <a:ea typeface="Arial" panose="020B0604020202020204" pitchFamily="34" charset="0"/>
              </a:rPr>
              <a:t>crea</a:t>
            </a:r>
            <a:r>
              <a:rPr lang="en-GB" b="1" u="sng" dirty="0" err="1">
                <a:solidFill>
                  <a:srgbClr val="009193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T</a:t>
            </a:r>
            <a:r>
              <a:rPr lang="en-GB" b="1" dirty="0" err="1">
                <a:latin typeface="Arial" panose="020B0604020202020204" pitchFamily="34" charset="0"/>
                <a:ea typeface="Arial" panose="020B0604020202020204" pitchFamily="34" charset="0"/>
              </a:rPr>
              <a:t>ic</a:t>
            </a:r>
            <a:r>
              <a:rPr lang="en-GB" b="1" dirty="0"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n-GB" b="1" dirty="0" err="1">
                <a:latin typeface="Arial" panose="020B0604020202020204" pitchFamily="34" charset="0"/>
                <a:ea typeface="Arial" panose="020B0604020202020204" pitchFamily="34" charset="0"/>
              </a:rPr>
              <a:t>c</a:t>
            </a:r>
            <a:r>
              <a:rPr lang="en-GB" b="1" u="sng" dirty="0" err="1">
                <a:solidFill>
                  <a:srgbClr val="009193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A</a:t>
            </a:r>
            <a:r>
              <a:rPr lang="en-GB" b="1" dirty="0" err="1">
                <a:latin typeface="Arial" panose="020B0604020202020204" pitchFamily="34" charset="0"/>
                <a:ea typeface="Arial" panose="020B0604020202020204" pitchFamily="34" charset="0"/>
              </a:rPr>
              <a:t>ncer</a:t>
            </a:r>
            <a:r>
              <a:rPr lang="en-GB" b="1" dirty="0"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n-GB" b="1" u="sng" dirty="0">
                <a:solidFill>
                  <a:srgbClr val="009193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C</a:t>
            </a:r>
            <a:r>
              <a:rPr lang="en-GB" b="1" dirty="0">
                <a:latin typeface="Arial" panose="020B0604020202020204" pitchFamily="34" charset="0"/>
                <a:ea typeface="Arial" panose="020B0604020202020204" pitchFamily="34" charset="0"/>
              </a:rPr>
              <a:t>are </a:t>
            </a:r>
            <a:r>
              <a:rPr lang="en-GB" b="1" dirty="0" err="1">
                <a:latin typeface="Arial" panose="020B0604020202020204" pitchFamily="34" charset="0"/>
                <a:ea typeface="Arial" panose="020B0604020202020204" pitchFamily="34" charset="0"/>
              </a:rPr>
              <a:t>pa</a:t>
            </a:r>
            <a:r>
              <a:rPr lang="en-GB" b="1" u="sng" dirty="0" err="1">
                <a:solidFill>
                  <a:srgbClr val="009193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T</a:t>
            </a:r>
            <a:r>
              <a:rPr lang="en-GB" b="1" dirty="0" err="1">
                <a:latin typeface="Arial" panose="020B0604020202020204" pitchFamily="34" charset="0"/>
                <a:ea typeface="Arial" panose="020B0604020202020204" pitchFamily="34" charset="0"/>
              </a:rPr>
              <a:t>hway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E43F422-7F04-D948-9A75-303A0A6ADEFA}"/>
              </a:ext>
            </a:extLst>
          </p:cNvPr>
          <p:cNvSpPr txBox="1">
            <a:spLocks/>
          </p:cNvSpPr>
          <p:nvPr/>
        </p:nvSpPr>
        <p:spPr>
          <a:xfrm>
            <a:off x="0" y="3108146"/>
            <a:ext cx="12192000" cy="959237"/>
          </a:xfrm>
          <a:prstGeom prst="rect">
            <a:avLst/>
          </a:prstGeom>
          <a:solidFill>
            <a:srgbClr val="76D6FF"/>
          </a:solidFill>
        </p:spPr>
        <p:txBody>
          <a:bodyPr vert="horz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2400" u="sng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Aim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To assess the impact of SARS-CoV-2 on new diagnosed pancreatic cancer treatment</a:t>
            </a: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8F1BAE9-957B-664D-824D-CB8717A5959B}"/>
              </a:ext>
            </a:extLst>
          </p:cNvPr>
          <p:cNvSpPr txBox="1">
            <a:spLocks/>
          </p:cNvSpPr>
          <p:nvPr/>
        </p:nvSpPr>
        <p:spPr>
          <a:xfrm>
            <a:off x="234904" y="5178824"/>
            <a:ext cx="10515600" cy="18224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63000"/>
              </a:lnSpc>
            </a:pPr>
            <a:endParaRPr lang="en-GB" sz="1800" b="1" dirty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algn="just"/>
            <a:endParaRPr lang="en-GB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7DEE2F5-33A0-8943-8E78-305F1816F7BD}"/>
              </a:ext>
            </a:extLst>
          </p:cNvPr>
          <p:cNvSpPr txBox="1">
            <a:spLocks/>
          </p:cNvSpPr>
          <p:nvPr/>
        </p:nvSpPr>
        <p:spPr>
          <a:xfrm>
            <a:off x="0" y="4392362"/>
            <a:ext cx="12192000" cy="1456809"/>
          </a:xfrm>
          <a:prstGeom prst="rect">
            <a:avLst/>
          </a:prstGeom>
          <a:solidFill>
            <a:srgbClr val="0432FF"/>
          </a:solidFill>
        </p:spPr>
        <p:txBody>
          <a:bodyPr vert="horz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2400" u="sng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Design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Compare p</a:t>
            </a:r>
            <a:r>
              <a:rPr lang="en-GB" sz="2400" dirty="0">
                <a:latin typeface="Arial" panose="020B0604020202020204" pitchFamily="34" charset="0"/>
                <a:ea typeface="Calibri" panose="020F0502020204030204" pitchFamily="34" charset="0"/>
              </a:rPr>
              <a:t>andemic patient cohort against pre-pandemic patient cohort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GB" sz="2400" dirty="0">
                <a:latin typeface="Arial" panose="020B0604020202020204" pitchFamily="34" charset="0"/>
                <a:ea typeface="Calibri" panose="020F0502020204030204" pitchFamily="34" charset="0"/>
              </a:rPr>
              <a:t>6-month and 12-month follow-up periods</a:t>
            </a:r>
            <a:endParaRPr lang="en-GB" sz="2400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46155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A7DCC5-5580-4626-AB54-18DD27926E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Possible impact of COVID for pancreatic cancer patients</a:t>
            </a: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095BB25B-F208-4FE2-BDCC-B082EA730DC3}"/>
              </a:ext>
            </a:extLst>
          </p:cNvPr>
          <p:cNvPicPr/>
          <p:nvPr/>
        </p:nvPicPr>
        <p:blipFill rotWithShape="1">
          <a:blip r:embed="rId2" cstate="print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79" b="-1"/>
          <a:stretch/>
        </p:blipFill>
        <p:spPr>
          <a:xfrm>
            <a:off x="10027920" y="40962"/>
            <a:ext cx="1925126" cy="1280150"/>
          </a:xfrm>
          <a:custGeom>
            <a:avLst/>
            <a:gdLst/>
            <a:ahLst/>
            <a:cxnLst/>
            <a:rect l="l" t="t" r="r" b="b"/>
            <a:pathLst>
              <a:path w="9270806" h="6858000">
                <a:moveTo>
                  <a:pt x="1503712" y="0"/>
                </a:moveTo>
                <a:lnTo>
                  <a:pt x="7767094" y="0"/>
                </a:lnTo>
                <a:lnTo>
                  <a:pt x="7913128" y="139721"/>
                </a:lnTo>
                <a:cubicBezTo>
                  <a:pt x="8751971" y="981521"/>
                  <a:pt x="9270806" y="2144457"/>
                  <a:pt x="9270806" y="3429000"/>
                </a:cubicBezTo>
                <a:cubicBezTo>
                  <a:pt x="9270806" y="4713544"/>
                  <a:pt x="8751971" y="5876479"/>
                  <a:pt x="7913128" y="6718279"/>
                </a:cubicBezTo>
                <a:lnTo>
                  <a:pt x="7767094" y="6858000"/>
                </a:lnTo>
                <a:lnTo>
                  <a:pt x="1503712" y="6858000"/>
                </a:lnTo>
                <a:lnTo>
                  <a:pt x="1357679" y="6718279"/>
                </a:lnTo>
                <a:cubicBezTo>
                  <a:pt x="518835" y="5876479"/>
                  <a:pt x="0" y="4713544"/>
                  <a:pt x="0" y="3429000"/>
                </a:cubicBezTo>
                <a:cubicBezTo>
                  <a:pt x="0" y="2144457"/>
                  <a:pt x="518835" y="981521"/>
                  <a:pt x="1357679" y="139721"/>
                </a:cubicBezTo>
                <a:close/>
              </a:path>
            </a:pathLst>
          </a:custGeom>
        </p:spPr>
      </p:pic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5C4353D5-321D-444D-B787-359D5805FD42}"/>
              </a:ext>
            </a:extLst>
          </p:cNvPr>
          <p:cNvPicPr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9134060" y="5839791"/>
            <a:ext cx="2958548" cy="944217"/>
          </a:xfrm>
          <a:prstGeom prst="rect">
            <a:avLst/>
          </a:prstGeom>
        </p:spPr>
      </p:pic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D55578AD-0D3F-FD48-AF58-E432AB884F53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32" t="27967" r="59434" b="46016"/>
          <a:stretch/>
        </p:blipFill>
        <p:spPr>
          <a:xfrm rot="5400000">
            <a:off x="5148087" y="2683990"/>
            <a:ext cx="1728439" cy="1784195"/>
          </a:xfrm>
          <a:prstGeom prst="ellipse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4271A5F-C5EF-C740-90BD-BADA0526CC63}"/>
              </a:ext>
            </a:extLst>
          </p:cNvPr>
          <p:cNvSpPr/>
          <p:nvPr/>
        </p:nvSpPr>
        <p:spPr>
          <a:xfrm>
            <a:off x="1504334" y="1713016"/>
            <a:ext cx="2875935" cy="1303235"/>
          </a:xfrm>
          <a:prstGeom prst="rect">
            <a:avLst/>
          </a:prstGeom>
          <a:solidFill>
            <a:srgbClr val="D5FC79"/>
          </a:solidFill>
        </p:spPr>
        <p:txBody>
          <a:bodyPr wrap="square" anchor="ctr" anchorCtr="0">
            <a:noAutofit/>
          </a:bodyPr>
          <a:lstStyle/>
          <a:p>
            <a:pPr algn="ctr"/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Delays in diagnosis</a:t>
            </a:r>
            <a:endParaRPr lang="en-US" sz="24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E2DA4B0-4BFA-3B42-87B4-E79CB5766323}"/>
              </a:ext>
            </a:extLst>
          </p:cNvPr>
          <p:cNvSpPr/>
          <p:nvPr/>
        </p:nvSpPr>
        <p:spPr>
          <a:xfrm>
            <a:off x="1504335" y="4187281"/>
            <a:ext cx="2875936" cy="1325563"/>
          </a:xfrm>
          <a:prstGeom prst="rect">
            <a:avLst/>
          </a:prstGeom>
          <a:solidFill>
            <a:srgbClr val="D5FC79"/>
          </a:solidFill>
        </p:spPr>
        <p:txBody>
          <a:bodyPr wrap="square" anchor="ctr" anchorCtr="0">
            <a:noAutofit/>
          </a:bodyPr>
          <a:lstStyle/>
          <a:p>
            <a:pPr algn="ctr"/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Modified chemotherapy regimens</a:t>
            </a:r>
            <a:endParaRPr lang="en-US" sz="24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277774B-3912-2D48-BC3F-A155A8212604}"/>
              </a:ext>
            </a:extLst>
          </p:cNvPr>
          <p:cNvSpPr/>
          <p:nvPr/>
        </p:nvSpPr>
        <p:spPr>
          <a:xfrm>
            <a:off x="7737398" y="1690688"/>
            <a:ext cx="2875936" cy="1325563"/>
          </a:xfrm>
          <a:prstGeom prst="rect">
            <a:avLst/>
          </a:prstGeom>
          <a:solidFill>
            <a:srgbClr val="D5FC79"/>
          </a:solidFill>
        </p:spPr>
        <p:txBody>
          <a:bodyPr wrap="square" anchor="ctr" anchorCtr="0">
            <a:noAutofit/>
          </a:bodyPr>
          <a:lstStyle/>
          <a:p>
            <a:pPr algn="ctr"/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Disease progression</a:t>
            </a:r>
            <a:endParaRPr lang="en-US" sz="24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E66473D-ECDC-CA48-91D4-0E2EBA58F894}"/>
              </a:ext>
            </a:extLst>
          </p:cNvPr>
          <p:cNvSpPr/>
          <p:nvPr/>
        </p:nvSpPr>
        <p:spPr>
          <a:xfrm>
            <a:off x="7700703" y="4180940"/>
            <a:ext cx="2875936" cy="1325563"/>
          </a:xfrm>
          <a:prstGeom prst="rect">
            <a:avLst/>
          </a:prstGeom>
          <a:solidFill>
            <a:srgbClr val="D5FC79"/>
          </a:solidFill>
        </p:spPr>
        <p:txBody>
          <a:bodyPr wrap="square" anchor="ctr" anchorCtr="0">
            <a:noAutofit/>
          </a:bodyPr>
          <a:lstStyle/>
          <a:p>
            <a:pPr algn="ctr"/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No treatment</a:t>
            </a:r>
            <a:endParaRPr lang="en-US" sz="24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FF0C966-3E66-F64A-A47C-BFA668F8A266}"/>
              </a:ext>
            </a:extLst>
          </p:cNvPr>
          <p:cNvSpPr txBox="1"/>
          <p:nvPr/>
        </p:nvSpPr>
        <p:spPr>
          <a:xfrm>
            <a:off x="5680587" y="1183854"/>
            <a:ext cx="830826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200" dirty="0"/>
              <a:t>?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4585A7FC-FA7A-9447-8D92-FFFB303288B6}"/>
              </a:ext>
            </a:extLst>
          </p:cNvPr>
          <p:cNvCxnSpPr>
            <a:stCxn id="8" idx="3"/>
            <a:endCxn id="9" idx="3"/>
          </p:cNvCxnSpPr>
          <p:nvPr/>
        </p:nvCxnSpPr>
        <p:spPr>
          <a:xfrm flipH="1" flipV="1">
            <a:off x="4380269" y="2364634"/>
            <a:ext cx="1001229" cy="600358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3AFE4152-4EAB-FC44-8629-4D12A4D2B6F4}"/>
              </a:ext>
            </a:extLst>
          </p:cNvPr>
          <p:cNvCxnSpPr>
            <a:cxnSpLocks/>
            <a:stCxn id="8" idx="5"/>
            <a:endCxn id="10" idx="3"/>
          </p:cNvCxnSpPr>
          <p:nvPr/>
        </p:nvCxnSpPr>
        <p:spPr>
          <a:xfrm flipH="1">
            <a:off x="4380271" y="4187183"/>
            <a:ext cx="1001227" cy="66288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939AB923-8087-C145-876F-8238B8699E5B}"/>
              </a:ext>
            </a:extLst>
          </p:cNvPr>
          <p:cNvCxnSpPr>
            <a:cxnSpLocks/>
            <a:stCxn id="8" idx="1"/>
            <a:endCxn id="11" idx="1"/>
          </p:cNvCxnSpPr>
          <p:nvPr/>
        </p:nvCxnSpPr>
        <p:spPr>
          <a:xfrm flipV="1">
            <a:off x="6643115" y="2353470"/>
            <a:ext cx="1094283" cy="611522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8F39D380-9C88-B346-B7CB-79291E6B4C02}"/>
              </a:ext>
            </a:extLst>
          </p:cNvPr>
          <p:cNvCxnSpPr>
            <a:cxnSpLocks/>
            <a:stCxn id="8" idx="7"/>
            <a:endCxn id="12" idx="1"/>
          </p:cNvCxnSpPr>
          <p:nvPr/>
        </p:nvCxnSpPr>
        <p:spPr>
          <a:xfrm>
            <a:off x="6643115" y="4187183"/>
            <a:ext cx="1057588" cy="656539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>
            <a:extLst>
              <a:ext uri="{FF2B5EF4-FFF2-40B4-BE49-F238E27FC236}">
                <a16:creationId xmlns:a16="http://schemas.microsoft.com/office/drawing/2014/main" id="{2ACB6F1B-3D65-4848-8CC4-2497AA659C64}"/>
              </a:ext>
            </a:extLst>
          </p:cNvPr>
          <p:cNvSpPr/>
          <p:nvPr/>
        </p:nvSpPr>
        <p:spPr>
          <a:xfrm>
            <a:off x="415411" y="5760544"/>
            <a:ext cx="80796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The SARS-CoV-2 pandemic has had an unprecedented impact on healthcare systems, with near-paralysis of non-COVID-related services during the peak of the pandemic. </a:t>
            </a:r>
          </a:p>
        </p:txBody>
      </p:sp>
    </p:spTree>
    <p:extLst>
      <p:ext uri="{BB962C8B-B14F-4D97-AF65-F5344CB8AC3E}">
        <p14:creationId xmlns:p14="http://schemas.microsoft.com/office/powerpoint/2010/main" val="13096934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A7DCC5-5580-4626-AB54-18DD27926E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Aims &amp;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E7C09A-CCB7-491C-8EA2-3F4EF0B18B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386439"/>
            <a:ext cx="12192000" cy="1049948"/>
          </a:xfrm>
          <a:solidFill>
            <a:srgbClr val="D5FC79"/>
          </a:solidFill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GB" sz="2000" u="sng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Aim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GB" sz="2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Assess the impact of SARS-CoV-2 on new diagnosed pancreatic cancer treatment</a:t>
            </a:r>
            <a:endParaRPr lang="en-GB" sz="2000" dirty="0"/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095BB25B-F208-4FE2-BDCC-B082EA730DC3}"/>
              </a:ext>
            </a:extLst>
          </p:cNvPr>
          <p:cNvPicPr/>
          <p:nvPr/>
        </p:nvPicPr>
        <p:blipFill rotWithShape="1">
          <a:blip r:embed="rId2" cstate="print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79" b="-1"/>
          <a:stretch/>
        </p:blipFill>
        <p:spPr>
          <a:xfrm>
            <a:off x="10027920" y="40962"/>
            <a:ext cx="1925126" cy="1280150"/>
          </a:xfrm>
          <a:custGeom>
            <a:avLst/>
            <a:gdLst/>
            <a:ahLst/>
            <a:cxnLst/>
            <a:rect l="l" t="t" r="r" b="b"/>
            <a:pathLst>
              <a:path w="9270806" h="6858000">
                <a:moveTo>
                  <a:pt x="1503712" y="0"/>
                </a:moveTo>
                <a:lnTo>
                  <a:pt x="7767094" y="0"/>
                </a:lnTo>
                <a:lnTo>
                  <a:pt x="7913128" y="139721"/>
                </a:lnTo>
                <a:cubicBezTo>
                  <a:pt x="8751971" y="981521"/>
                  <a:pt x="9270806" y="2144457"/>
                  <a:pt x="9270806" y="3429000"/>
                </a:cubicBezTo>
                <a:cubicBezTo>
                  <a:pt x="9270806" y="4713544"/>
                  <a:pt x="8751971" y="5876479"/>
                  <a:pt x="7913128" y="6718279"/>
                </a:cubicBezTo>
                <a:lnTo>
                  <a:pt x="7767094" y="6858000"/>
                </a:lnTo>
                <a:lnTo>
                  <a:pt x="1503712" y="6858000"/>
                </a:lnTo>
                <a:lnTo>
                  <a:pt x="1357679" y="6718279"/>
                </a:lnTo>
                <a:cubicBezTo>
                  <a:pt x="518835" y="5876479"/>
                  <a:pt x="0" y="4713544"/>
                  <a:pt x="0" y="3429000"/>
                </a:cubicBezTo>
                <a:cubicBezTo>
                  <a:pt x="0" y="2144457"/>
                  <a:pt x="518835" y="981521"/>
                  <a:pt x="1357679" y="139721"/>
                </a:cubicBezTo>
                <a:close/>
              </a:path>
            </a:pathLst>
          </a:custGeom>
        </p:spPr>
      </p:pic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5C4353D5-321D-444D-B787-359D5805FD42}"/>
              </a:ext>
            </a:extLst>
          </p:cNvPr>
          <p:cNvPicPr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9134060" y="5839791"/>
            <a:ext cx="2958548" cy="944217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E43F422-7F04-D948-9A75-303A0A6ADEFA}"/>
              </a:ext>
            </a:extLst>
          </p:cNvPr>
          <p:cNvSpPr txBox="1">
            <a:spLocks/>
          </p:cNvSpPr>
          <p:nvPr/>
        </p:nvSpPr>
        <p:spPr>
          <a:xfrm>
            <a:off x="0" y="2577215"/>
            <a:ext cx="12192000" cy="1143903"/>
          </a:xfrm>
          <a:prstGeom prst="rect">
            <a:avLst/>
          </a:prstGeom>
          <a:solidFill>
            <a:srgbClr val="76D6FF"/>
          </a:solidFill>
        </p:spPr>
        <p:txBody>
          <a:bodyPr vert="horz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2000" u="sng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Primary Objective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GB" sz="2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Assess the rate of receipt of chemotherapy at 6- and 12-months from diagnosis during the peak of the SARS-CoV-2 pandemic, compared to pre-pandemic rates</a:t>
            </a:r>
            <a:endParaRPr lang="en-GB" sz="2000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8F1BAE9-957B-664D-824D-CB8717A5959B}"/>
              </a:ext>
            </a:extLst>
          </p:cNvPr>
          <p:cNvSpPr txBox="1">
            <a:spLocks/>
          </p:cNvSpPr>
          <p:nvPr/>
        </p:nvSpPr>
        <p:spPr>
          <a:xfrm>
            <a:off x="234904" y="5178824"/>
            <a:ext cx="10515600" cy="18224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63000"/>
              </a:lnSpc>
            </a:pPr>
            <a:endParaRPr lang="en-GB" sz="2000" b="1" dirty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algn="just"/>
            <a:endParaRPr lang="en-GB" sz="2000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7DEE2F5-33A0-8943-8E78-305F1816F7BD}"/>
              </a:ext>
            </a:extLst>
          </p:cNvPr>
          <p:cNvSpPr txBox="1">
            <a:spLocks/>
          </p:cNvSpPr>
          <p:nvPr/>
        </p:nvSpPr>
        <p:spPr>
          <a:xfrm>
            <a:off x="0" y="3876170"/>
            <a:ext cx="12192000" cy="2887970"/>
          </a:xfrm>
          <a:prstGeom prst="rect">
            <a:avLst/>
          </a:prstGeom>
          <a:solidFill>
            <a:srgbClr val="0432FF"/>
          </a:solidFill>
        </p:spPr>
        <p:txBody>
          <a:bodyPr vert="horz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2000" u="sng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Secondary Objectives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GB" sz="2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Assess 6- and 12-month outcomes comparing pre-pandemic to pandemic cohorts against audit standards (next slide)  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GB" sz="2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   overall mortality				rate of disease progression	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GB" sz="2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   changes to treatment offered			time to diagnosis and treatment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GB" sz="2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   chemotherapy regimen received		radiotherapy regimens received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GB" sz="2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   rates of surgery and unintended bypass</a:t>
            </a:r>
            <a:endParaRPr lang="en-GB" sz="2000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24753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A7DCC5-5580-4626-AB54-18DD27926E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Methods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E7C09A-CCB7-491C-8EA2-3F4EF0B18B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446881"/>
            <a:ext cx="12192000" cy="1686186"/>
          </a:xfrm>
          <a:solidFill>
            <a:srgbClr val="FFFD78"/>
          </a:solidFill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GB" sz="2000" u="sng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Centres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GB" sz="2000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All centres</a:t>
            </a:r>
            <a:r>
              <a:rPr lang="en-GB" sz="2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treating pancreatic cancer patients (specialist and non-specialist) are eligible to join.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GB" sz="2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As the majority of patients are treated in non-specialist centres (e.g. unresectable disease, decompression, and delivery of chemotherapy)</a:t>
            </a:r>
            <a:endParaRPr lang="en-GB" sz="2000" dirty="0"/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095BB25B-F208-4FE2-BDCC-B082EA730DC3}"/>
              </a:ext>
            </a:extLst>
          </p:cNvPr>
          <p:cNvPicPr/>
          <p:nvPr/>
        </p:nvPicPr>
        <p:blipFill rotWithShape="1">
          <a:blip r:embed="rId2" cstate="print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79" b="-1"/>
          <a:stretch/>
        </p:blipFill>
        <p:spPr>
          <a:xfrm>
            <a:off x="10027920" y="40962"/>
            <a:ext cx="1925126" cy="1280150"/>
          </a:xfrm>
          <a:custGeom>
            <a:avLst/>
            <a:gdLst/>
            <a:ahLst/>
            <a:cxnLst/>
            <a:rect l="l" t="t" r="r" b="b"/>
            <a:pathLst>
              <a:path w="9270806" h="6858000">
                <a:moveTo>
                  <a:pt x="1503712" y="0"/>
                </a:moveTo>
                <a:lnTo>
                  <a:pt x="7767094" y="0"/>
                </a:lnTo>
                <a:lnTo>
                  <a:pt x="7913128" y="139721"/>
                </a:lnTo>
                <a:cubicBezTo>
                  <a:pt x="8751971" y="981521"/>
                  <a:pt x="9270806" y="2144457"/>
                  <a:pt x="9270806" y="3429000"/>
                </a:cubicBezTo>
                <a:cubicBezTo>
                  <a:pt x="9270806" y="4713544"/>
                  <a:pt x="8751971" y="5876479"/>
                  <a:pt x="7913128" y="6718279"/>
                </a:cubicBezTo>
                <a:lnTo>
                  <a:pt x="7767094" y="6858000"/>
                </a:lnTo>
                <a:lnTo>
                  <a:pt x="1503712" y="6858000"/>
                </a:lnTo>
                <a:lnTo>
                  <a:pt x="1357679" y="6718279"/>
                </a:lnTo>
                <a:cubicBezTo>
                  <a:pt x="518835" y="5876479"/>
                  <a:pt x="0" y="4713544"/>
                  <a:pt x="0" y="3429000"/>
                </a:cubicBezTo>
                <a:cubicBezTo>
                  <a:pt x="0" y="2144457"/>
                  <a:pt x="518835" y="981521"/>
                  <a:pt x="1357679" y="139721"/>
                </a:cubicBezTo>
                <a:close/>
              </a:path>
            </a:pathLst>
          </a:custGeom>
        </p:spPr>
      </p:pic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5C4353D5-321D-444D-B787-359D5805FD42}"/>
              </a:ext>
            </a:extLst>
          </p:cNvPr>
          <p:cNvPicPr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9134060" y="5839791"/>
            <a:ext cx="2958548" cy="944217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E43F422-7F04-D948-9A75-303A0A6ADEFA}"/>
              </a:ext>
            </a:extLst>
          </p:cNvPr>
          <p:cNvSpPr txBox="1">
            <a:spLocks/>
          </p:cNvSpPr>
          <p:nvPr/>
        </p:nvSpPr>
        <p:spPr>
          <a:xfrm>
            <a:off x="0" y="3372488"/>
            <a:ext cx="12192000" cy="647962"/>
          </a:xfrm>
          <a:prstGeom prst="rect">
            <a:avLst/>
          </a:prstGeom>
          <a:solidFill>
            <a:srgbClr val="D5FC79"/>
          </a:solidFill>
        </p:spPr>
        <p:txBody>
          <a:bodyPr vert="horz" lIns="91440" tIns="45720" rIns="91440" bIns="45720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2000" u="sng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Trainee-network led design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8F1BAE9-957B-664D-824D-CB8717A5959B}"/>
              </a:ext>
            </a:extLst>
          </p:cNvPr>
          <p:cNvSpPr txBox="1">
            <a:spLocks/>
          </p:cNvSpPr>
          <p:nvPr/>
        </p:nvSpPr>
        <p:spPr>
          <a:xfrm>
            <a:off x="234904" y="5178824"/>
            <a:ext cx="10515600" cy="18224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63000"/>
              </a:lnSpc>
            </a:pPr>
            <a:endParaRPr lang="en-GB" sz="2000" b="1" dirty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algn="just"/>
            <a:endParaRPr lang="en-GB" sz="2000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7DEE2F5-33A0-8943-8E78-305F1816F7BD}"/>
              </a:ext>
            </a:extLst>
          </p:cNvPr>
          <p:cNvSpPr txBox="1">
            <a:spLocks/>
          </p:cNvSpPr>
          <p:nvPr/>
        </p:nvSpPr>
        <p:spPr>
          <a:xfrm>
            <a:off x="0" y="4259871"/>
            <a:ext cx="12192000" cy="1579920"/>
          </a:xfrm>
          <a:prstGeom prst="rect">
            <a:avLst/>
          </a:prstGeom>
          <a:solidFill>
            <a:srgbClr val="73FDD6"/>
          </a:solidFill>
        </p:spPr>
        <p:txBody>
          <a:bodyPr vert="horz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GB" sz="2000" u="sng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Sharing the workload across referring networks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GB" sz="2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Patients only being entered at the site they first present to, evenly distributing the number of patients entered at each hospital across the referring network.  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GB" sz="2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We estimate each centre will enter 5-20 patients per study time period in an average sized hospital</a:t>
            </a:r>
            <a:endParaRPr lang="en-GB" sz="2000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49912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A7DCC5-5580-4626-AB54-18DD27926E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Inclusion and Exclusion Criteria</a:t>
            </a: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095BB25B-F208-4FE2-BDCC-B082EA730DC3}"/>
              </a:ext>
            </a:extLst>
          </p:cNvPr>
          <p:cNvPicPr/>
          <p:nvPr/>
        </p:nvPicPr>
        <p:blipFill rotWithShape="1">
          <a:blip r:embed="rId2" cstate="print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79" b="-1"/>
          <a:stretch/>
        </p:blipFill>
        <p:spPr>
          <a:xfrm>
            <a:off x="10027920" y="40962"/>
            <a:ext cx="1925126" cy="1280150"/>
          </a:xfrm>
          <a:custGeom>
            <a:avLst/>
            <a:gdLst/>
            <a:ahLst/>
            <a:cxnLst/>
            <a:rect l="l" t="t" r="r" b="b"/>
            <a:pathLst>
              <a:path w="9270806" h="6858000">
                <a:moveTo>
                  <a:pt x="1503712" y="0"/>
                </a:moveTo>
                <a:lnTo>
                  <a:pt x="7767094" y="0"/>
                </a:lnTo>
                <a:lnTo>
                  <a:pt x="7913128" y="139721"/>
                </a:lnTo>
                <a:cubicBezTo>
                  <a:pt x="8751971" y="981521"/>
                  <a:pt x="9270806" y="2144457"/>
                  <a:pt x="9270806" y="3429000"/>
                </a:cubicBezTo>
                <a:cubicBezTo>
                  <a:pt x="9270806" y="4713544"/>
                  <a:pt x="8751971" y="5876479"/>
                  <a:pt x="7913128" y="6718279"/>
                </a:cubicBezTo>
                <a:lnTo>
                  <a:pt x="7767094" y="6858000"/>
                </a:lnTo>
                <a:lnTo>
                  <a:pt x="1503712" y="6858000"/>
                </a:lnTo>
                <a:lnTo>
                  <a:pt x="1357679" y="6718279"/>
                </a:lnTo>
                <a:cubicBezTo>
                  <a:pt x="518835" y="5876479"/>
                  <a:pt x="0" y="4713544"/>
                  <a:pt x="0" y="3429000"/>
                </a:cubicBezTo>
                <a:cubicBezTo>
                  <a:pt x="0" y="2144457"/>
                  <a:pt x="518835" y="981521"/>
                  <a:pt x="1357679" y="139721"/>
                </a:cubicBezTo>
                <a:close/>
              </a:path>
            </a:pathLst>
          </a:custGeom>
        </p:spPr>
      </p:pic>
      <p:pic>
        <p:nvPicPr>
          <p:cNvPr id="4" name="Picture 3" descr="Logo, company name&#10;&#10;Description automatically generated">
            <a:extLst>
              <a:ext uri="{FF2B5EF4-FFF2-40B4-BE49-F238E27FC236}">
                <a16:creationId xmlns:a16="http://schemas.microsoft.com/office/drawing/2014/main" id="{E32DA09D-92ED-44E1-982F-43C082B8A999}"/>
              </a:ext>
            </a:extLst>
          </p:cNvPr>
          <p:cNvPicPr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9134060" y="5839791"/>
            <a:ext cx="2958548" cy="944217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9FA2E7D-7CBE-CF43-A71D-2B51335E5C30}"/>
              </a:ext>
            </a:extLst>
          </p:cNvPr>
          <p:cNvSpPr txBox="1">
            <a:spLocks/>
          </p:cNvSpPr>
          <p:nvPr/>
        </p:nvSpPr>
        <p:spPr>
          <a:xfrm>
            <a:off x="1" y="1690688"/>
            <a:ext cx="12191999" cy="2072564"/>
          </a:xfrm>
          <a:prstGeom prst="rect">
            <a:avLst/>
          </a:prstGeom>
          <a:solidFill>
            <a:srgbClr val="D5FC79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5000"/>
              </a:lnSpc>
              <a:spcBef>
                <a:spcPts val="18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GB" sz="2000" b="1" dirty="0">
                <a:latin typeface="Arial" panose="020B0604020202020204" pitchFamily="34" charset="0"/>
              </a:rPr>
              <a:t>Inclusion Criteria</a:t>
            </a:r>
          </a:p>
          <a:p>
            <a:pPr marL="342900" indent="-342900" algn="just">
              <a:lnSpc>
                <a:spcPct val="163000"/>
              </a:lnSpc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All adult patients newly diagnosed with suspected pancreatic cancer (presenting during the ‘</a:t>
            </a:r>
            <a:r>
              <a:rPr lang="en-GB" sz="2000" i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patient entry period’</a:t>
            </a:r>
            <a:r>
              <a:rPr lang="en-GB" sz="2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defined below) i.e. those discussed at MDT during the patient entry period as a new presentation/diagnosis of suspected pancreatic cancer.</a:t>
            </a:r>
            <a:endParaRPr lang="en-GB" sz="2000" dirty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742950" lvl="1" indent="-285750" algn="just">
              <a:lnSpc>
                <a:spcPct val="163000"/>
              </a:lnSpc>
              <a:buFont typeface="Courier New" panose="02070309020205020404" pitchFamily="49" charset="0"/>
              <a:buChar char="o"/>
            </a:pPr>
            <a:endParaRPr lang="en-GB" sz="1100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28FBE20-21FD-1B41-AD3A-DAEFBB8478CC}"/>
              </a:ext>
            </a:extLst>
          </p:cNvPr>
          <p:cNvSpPr txBox="1">
            <a:spLocks/>
          </p:cNvSpPr>
          <p:nvPr/>
        </p:nvSpPr>
        <p:spPr>
          <a:xfrm>
            <a:off x="0" y="4132828"/>
            <a:ext cx="12191999" cy="1706964"/>
          </a:xfrm>
          <a:prstGeom prst="rect">
            <a:avLst/>
          </a:prstGeom>
          <a:solidFill>
            <a:srgbClr val="C00000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5000"/>
              </a:lnSpc>
              <a:spcBef>
                <a:spcPts val="18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GB" sz="2000" b="1" dirty="0">
                <a:latin typeface="Arial" panose="020B0604020202020204" pitchFamily="34" charset="0"/>
              </a:rPr>
              <a:t>Exclusion Criteria</a:t>
            </a:r>
          </a:p>
          <a:p>
            <a:pPr marL="342900" indent="-342900" algn="just">
              <a:lnSpc>
                <a:spcPct val="163000"/>
              </a:lnSpc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Patients who </a:t>
            </a:r>
            <a:r>
              <a:rPr lang="en-GB" sz="2000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initially presented </a:t>
            </a:r>
            <a:r>
              <a:rPr lang="en-GB" sz="2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to a </a:t>
            </a:r>
            <a:r>
              <a:rPr lang="en-GB" sz="2000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different hospital </a:t>
            </a:r>
          </a:p>
          <a:p>
            <a:pPr marL="800100" lvl="1" indent="-342900" algn="just">
              <a:lnSpc>
                <a:spcPct val="163000"/>
              </a:lnSpc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The case should be captured and recorded by the hospital where the patient initially presented </a:t>
            </a:r>
            <a:endParaRPr lang="en-GB" sz="2000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58369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A7DCC5-5580-4626-AB54-18DD27926E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Patient Entry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E7C09A-CCB7-491C-8EA2-3F4EF0B18B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825625"/>
            <a:ext cx="12192000" cy="2445542"/>
          </a:xfrm>
          <a:solidFill>
            <a:srgbClr val="D5FC79"/>
          </a:solidFill>
        </p:spPr>
        <p:txBody>
          <a:bodyPr>
            <a:noAutofit/>
          </a:bodyPr>
          <a:lstStyle/>
          <a:p>
            <a:pPr marL="0" indent="0" algn="ctr">
              <a:lnSpc>
                <a:spcPct val="115000"/>
              </a:lnSpc>
              <a:spcBef>
                <a:spcPts val="1800"/>
              </a:spcBef>
              <a:spcAft>
                <a:spcPts val="600"/>
              </a:spcAft>
              <a:buNone/>
            </a:pPr>
            <a:r>
              <a:rPr lang="en-GB" sz="2000" b="1" dirty="0">
                <a:effectLst/>
                <a:latin typeface="Arial" panose="020B0604020202020204" pitchFamily="34" charset="0"/>
              </a:rPr>
              <a:t>Patient Entry Period</a:t>
            </a:r>
          </a:p>
          <a:p>
            <a:pPr algn="just">
              <a:lnSpc>
                <a:spcPct val="163000"/>
              </a:lnSpc>
            </a:pPr>
            <a:r>
              <a:rPr lang="en-GB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All patients fulfilling the inclusion criteria presenting within the following time periods:</a:t>
            </a:r>
            <a:endParaRPr lang="en-GB" sz="20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algn="just">
              <a:lnSpc>
                <a:spcPct val="163000"/>
              </a:lnSpc>
            </a:pPr>
            <a:r>
              <a:rPr lang="en-GB" sz="20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Pre-pandemic cohort:</a:t>
            </a:r>
            <a:r>
              <a:rPr lang="en-GB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sz="2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7</a:t>
            </a:r>
            <a:r>
              <a:rPr lang="en-GB" sz="2000" b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th</a:t>
            </a:r>
            <a:r>
              <a:rPr lang="en-GB" sz="2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January 2019 to 3</a:t>
            </a:r>
            <a:r>
              <a:rPr lang="en-GB" sz="2000" b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rd</a:t>
            </a:r>
            <a:r>
              <a:rPr lang="en-GB" sz="2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March 2019</a:t>
            </a:r>
            <a:r>
              <a:rPr lang="en-GB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(8 weeks).</a:t>
            </a:r>
            <a:endParaRPr lang="en-GB" sz="20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algn="just">
              <a:lnSpc>
                <a:spcPct val="163000"/>
              </a:lnSpc>
            </a:pPr>
            <a:r>
              <a:rPr lang="en-GB" sz="20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Pandemic cohort:</a:t>
            </a:r>
            <a:r>
              <a:rPr lang="en-GB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sz="2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16</a:t>
            </a:r>
            <a:r>
              <a:rPr lang="en-GB" sz="2000" b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th</a:t>
            </a:r>
            <a:r>
              <a:rPr lang="en-GB" sz="2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March 2020 to 10</a:t>
            </a:r>
            <a:r>
              <a:rPr lang="en-GB" sz="2000" b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th</a:t>
            </a:r>
            <a:r>
              <a:rPr lang="en-GB" sz="2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May 2020</a:t>
            </a:r>
            <a:r>
              <a:rPr lang="en-GB" sz="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(8 weeks).</a:t>
            </a:r>
            <a:endParaRPr lang="en-GB" sz="20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095BB25B-F208-4FE2-BDCC-B082EA730DC3}"/>
              </a:ext>
            </a:extLst>
          </p:cNvPr>
          <p:cNvPicPr/>
          <p:nvPr/>
        </p:nvPicPr>
        <p:blipFill rotWithShape="1">
          <a:blip r:embed="rId2" cstate="print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79" b="-1"/>
          <a:stretch/>
        </p:blipFill>
        <p:spPr>
          <a:xfrm>
            <a:off x="10027920" y="40962"/>
            <a:ext cx="1925126" cy="1280150"/>
          </a:xfrm>
          <a:custGeom>
            <a:avLst/>
            <a:gdLst/>
            <a:ahLst/>
            <a:cxnLst/>
            <a:rect l="l" t="t" r="r" b="b"/>
            <a:pathLst>
              <a:path w="9270806" h="6858000">
                <a:moveTo>
                  <a:pt x="1503712" y="0"/>
                </a:moveTo>
                <a:lnTo>
                  <a:pt x="7767094" y="0"/>
                </a:lnTo>
                <a:lnTo>
                  <a:pt x="7913128" y="139721"/>
                </a:lnTo>
                <a:cubicBezTo>
                  <a:pt x="8751971" y="981521"/>
                  <a:pt x="9270806" y="2144457"/>
                  <a:pt x="9270806" y="3429000"/>
                </a:cubicBezTo>
                <a:cubicBezTo>
                  <a:pt x="9270806" y="4713544"/>
                  <a:pt x="8751971" y="5876479"/>
                  <a:pt x="7913128" y="6718279"/>
                </a:cubicBezTo>
                <a:lnTo>
                  <a:pt x="7767094" y="6858000"/>
                </a:lnTo>
                <a:lnTo>
                  <a:pt x="1503712" y="6858000"/>
                </a:lnTo>
                <a:lnTo>
                  <a:pt x="1357679" y="6718279"/>
                </a:lnTo>
                <a:cubicBezTo>
                  <a:pt x="518835" y="5876479"/>
                  <a:pt x="0" y="4713544"/>
                  <a:pt x="0" y="3429000"/>
                </a:cubicBezTo>
                <a:cubicBezTo>
                  <a:pt x="0" y="2144457"/>
                  <a:pt x="518835" y="981521"/>
                  <a:pt x="1357679" y="139721"/>
                </a:cubicBezTo>
                <a:close/>
              </a:path>
            </a:pathLst>
          </a:custGeom>
        </p:spPr>
      </p:pic>
      <p:pic>
        <p:nvPicPr>
          <p:cNvPr id="4" name="Picture 3" descr="Logo, company name&#10;&#10;Description automatically generated">
            <a:extLst>
              <a:ext uri="{FF2B5EF4-FFF2-40B4-BE49-F238E27FC236}">
                <a16:creationId xmlns:a16="http://schemas.microsoft.com/office/drawing/2014/main" id="{C70F637B-089C-402F-8C3A-9741DFEBDEDD}"/>
              </a:ext>
            </a:extLst>
          </p:cNvPr>
          <p:cNvPicPr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9134060" y="5839791"/>
            <a:ext cx="2958548" cy="944217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8F4F2DA-8A04-D840-9C4E-DE0F457975F3}"/>
              </a:ext>
            </a:extLst>
          </p:cNvPr>
          <p:cNvSpPr txBox="1">
            <a:spLocks/>
          </p:cNvSpPr>
          <p:nvPr/>
        </p:nvSpPr>
        <p:spPr>
          <a:xfrm>
            <a:off x="0" y="4435030"/>
            <a:ext cx="12192000" cy="1404761"/>
          </a:xfrm>
          <a:prstGeom prst="rect">
            <a:avLst/>
          </a:prstGeom>
          <a:solidFill>
            <a:srgbClr val="73FDD6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3000"/>
              </a:lnSpc>
              <a:buFont typeface="Arial" panose="020B0604020202020204" pitchFamily="34" charset="0"/>
              <a:buNone/>
            </a:pPr>
            <a:r>
              <a:rPr lang="en-GB" sz="1800" b="1" dirty="0">
                <a:latin typeface="Arial" panose="020B0604020202020204" pitchFamily="34" charset="0"/>
              </a:rPr>
              <a:t>Follow-up</a:t>
            </a:r>
          </a:p>
          <a:p>
            <a:pPr algn="ctr">
              <a:lnSpc>
                <a:spcPct val="163000"/>
              </a:lnSpc>
            </a:pPr>
            <a:r>
              <a:rPr lang="en-GB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6-month and 12-month follow-up</a:t>
            </a:r>
            <a:endParaRPr lang="en-GB" sz="1800" dirty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69914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A7DCC5-5580-4626-AB54-18DD27926E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Data Collection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E7C09A-CCB7-491C-8EA2-3F4EF0B18B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573063"/>
            <a:ext cx="12192000" cy="1781421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>
              <a:lnSpc>
                <a:spcPct val="170000"/>
              </a:lnSpc>
            </a:pP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</a:rPr>
              <a:t>Each site will need to register CONTACT study as an </a:t>
            </a:r>
            <a:r>
              <a:rPr lang="en-GB" sz="1800" b="1" dirty="0">
                <a:latin typeface="Arial" panose="020B0604020202020204" pitchFamily="34" charset="0"/>
                <a:ea typeface="Calibri" panose="020F0502020204030204" pitchFamily="34" charset="0"/>
              </a:rPr>
              <a:t>audit </a:t>
            </a:r>
            <a:r>
              <a:rPr lang="en-GB" sz="1800" dirty="0">
                <a:latin typeface="Arial" panose="020B0604020202020204" pitchFamily="34" charset="0"/>
                <a:ea typeface="Calibri" panose="020F0502020204030204" pitchFamily="34" charset="0"/>
              </a:rPr>
              <a:t>with their Hospital’s Research and Audit Office</a:t>
            </a:r>
          </a:p>
          <a:p>
            <a:pPr>
              <a:lnSpc>
                <a:spcPct val="170000"/>
              </a:lnSpc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All data will be available from routinely collected patient records, and no patients will be contacted</a:t>
            </a:r>
          </a:p>
          <a:p>
            <a:pPr>
              <a:lnSpc>
                <a:spcPct val="170000"/>
              </a:lnSpc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No identifiable data will be entered onto the centrally held REDCap database</a:t>
            </a:r>
            <a:endParaRPr lang="en-GB" sz="1800" dirty="0">
              <a:latin typeface="Arial" panose="020B0604020202020204" pitchFamily="34" charset="0"/>
            </a:endParaRPr>
          </a:p>
          <a:p>
            <a:endParaRPr lang="en-GB" dirty="0"/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095BB25B-F208-4FE2-BDCC-B082EA730DC3}"/>
              </a:ext>
            </a:extLst>
          </p:cNvPr>
          <p:cNvPicPr/>
          <p:nvPr/>
        </p:nvPicPr>
        <p:blipFill rotWithShape="1">
          <a:blip r:embed="rId2" cstate="print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79" b="-1"/>
          <a:stretch/>
        </p:blipFill>
        <p:spPr>
          <a:xfrm>
            <a:off x="10027920" y="40962"/>
            <a:ext cx="1925126" cy="1280150"/>
          </a:xfrm>
          <a:custGeom>
            <a:avLst/>
            <a:gdLst/>
            <a:ahLst/>
            <a:cxnLst/>
            <a:rect l="l" t="t" r="r" b="b"/>
            <a:pathLst>
              <a:path w="9270806" h="6858000">
                <a:moveTo>
                  <a:pt x="1503712" y="0"/>
                </a:moveTo>
                <a:lnTo>
                  <a:pt x="7767094" y="0"/>
                </a:lnTo>
                <a:lnTo>
                  <a:pt x="7913128" y="139721"/>
                </a:lnTo>
                <a:cubicBezTo>
                  <a:pt x="8751971" y="981521"/>
                  <a:pt x="9270806" y="2144457"/>
                  <a:pt x="9270806" y="3429000"/>
                </a:cubicBezTo>
                <a:cubicBezTo>
                  <a:pt x="9270806" y="4713544"/>
                  <a:pt x="8751971" y="5876479"/>
                  <a:pt x="7913128" y="6718279"/>
                </a:cubicBezTo>
                <a:lnTo>
                  <a:pt x="7767094" y="6858000"/>
                </a:lnTo>
                <a:lnTo>
                  <a:pt x="1503712" y="6858000"/>
                </a:lnTo>
                <a:lnTo>
                  <a:pt x="1357679" y="6718279"/>
                </a:lnTo>
                <a:cubicBezTo>
                  <a:pt x="518835" y="5876479"/>
                  <a:pt x="0" y="4713544"/>
                  <a:pt x="0" y="3429000"/>
                </a:cubicBezTo>
                <a:cubicBezTo>
                  <a:pt x="0" y="2144457"/>
                  <a:pt x="518835" y="981521"/>
                  <a:pt x="1357679" y="139721"/>
                </a:cubicBezTo>
                <a:close/>
              </a:path>
            </a:pathLst>
          </a:custGeom>
        </p:spPr>
      </p:pic>
      <p:pic>
        <p:nvPicPr>
          <p:cNvPr id="4" name="Picture 3" descr="Logo, company name&#10;&#10;Description automatically generated">
            <a:extLst>
              <a:ext uri="{FF2B5EF4-FFF2-40B4-BE49-F238E27FC236}">
                <a16:creationId xmlns:a16="http://schemas.microsoft.com/office/drawing/2014/main" id="{C70F637B-089C-402F-8C3A-9741DFEBDEDD}"/>
              </a:ext>
            </a:extLst>
          </p:cNvPr>
          <p:cNvPicPr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9134060" y="5839791"/>
            <a:ext cx="2958548" cy="944217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DAD4CBD-6E12-A241-A00F-668A1532DA85}"/>
              </a:ext>
            </a:extLst>
          </p:cNvPr>
          <p:cNvSpPr txBox="1">
            <a:spLocks/>
          </p:cNvSpPr>
          <p:nvPr/>
        </p:nvSpPr>
        <p:spPr>
          <a:xfrm>
            <a:off x="0" y="3606435"/>
            <a:ext cx="12192000" cy="317757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63000"/>
              </a:lnSpc>
              <a:buFont typeface="Arial" panose="020B0604020202020204" pitchFamily="34" charset="0"/>
              <a:buNone/>
            </a:pPr>
            <a:r>
              <a:rPr lang="en-GB" sz="1800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Data collection will cover the following elements measured against the audit standards:</a:t>
            </a:r>
            <a:endParaRPr lang="en-GB" sz="1800" b="1" dirty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algn="just">
              <a:lnSpc>
                <a:spcPct val="163000"/>
              </a:lnSpc>
            </a:pPr>
            <a:r>
              <a:rPr lang="en-GB" sz="1800" b="1" i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Demographics:</a:t>
            </a:r>
            <a:r>
              <a:rPr lang="en-GB" sz="1800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Age, co-morbidity (</a:t>
            </a:r>
            <a:r>
              <a:rPr lang="en-GB" sz="1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Charlson</a:t>
            </a:r>
            <a:r>
              <a:rPr lang="en-GB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Comorbidity Index) &amp; deprivation index.</a:t>
            </a:r>
            <a:endParaRPr lang="en-GB" sz="1800" dirty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algn="just">
              <a:lnSpc>
                <a:spcPct val="163000"/>
              </a:lnSpc>
            </a:pPr>
            <a:r>
              <a:rPr lang="en-GB" sz="1800" b="1" i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Diagnosis:</a:t>
            </a:r>
            <a:r>
              <a:rPr lang="en-GB" sz="1800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Date of presentation, diagnostic investigations.</a:t>
            </a:r>
            <a:endParaRPr lang="en-GB" sz="1800" dirty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algn="just">
              <a:lnSpc>
                <a:spcPct val="163000"/>
              </a:lnSpc>
            </a:pPr>
            <a:r>
              <a:rPr lang="en-GB" sz="1800" b="1" i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Treatment Status:</a:t>
            </a:r>
            <a:r>
              <a:rPr lang="en-GB" sz="1800" i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6- and 12-month follow-up:</a:t>
            </a:r>
            <a:r>
              <a:rPr lang="en-GB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Neo-adjuvant chemotherapy (type, number of cycles), surgery (resection or bypass), adjuvant chemotherapy (type, number of cycles), palliative chemotherapy (type, number of cycles), recurrence post-operatively (date, local/metastatic), survival, COVID status.</a:t>
            </a:r>
            <a:endParaRPr lang="en-GB" sz="1800" dirty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655048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A7DCC5-5580-4626-AB54-18DD27926E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Data Collection Flowchart</a:t>
            </a: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095BB25B-F208-4FE2-BDCC-B082EA730DC3}"/>
              </a:ext>
            </a:extLst>
          </p:cNvPr>
          <p:cNvPicPr/>
          <p:nvPr/>
        </p:nvPicPr>
        <p:blipFill rotWithShape="1">
          <a:blip r:embed="rId2" cstate="print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79" b="-1"/>
          <a:stretch/>
        </p:blipFill>
        <p:spPr>
          <a:xfrm>
            <a:off x="10027920" y="40962"/>
            <a:ext cx="1925126" cy="1280150"/>
          </a:xfrm>
          <a:custGeom>
            <a:avLst/>
            <a:gdLst/>
            <a:ahLst/>
            <a:cxnLst/>
            <a:rect l="l" t="t" r="r" b="b"/>
            <a:pathLst>
              <a:path w="9270806" h="6858000">
                <a:moveTo>
                  <a:pt x="1503712" y="0"/>
                </a:moveTo>
                <a:lnTo>
                  <a:pt x="7767094" y="0"/>
                </a:lnTo>
                <a:lnTo>
                  <a:pt x="7913128" y="139721"/>
                </a:lnTo>
                <a:cubicBezTo>
                  <a:pt x="8751971" y="981521"/>
                  <a:pt x="9270806" y="2144457"/>
                  <a:pt x="9270806" y="3429000"/>
                </a:cubicBezTo>
                <a:cubicBezTo>
                  <a:pt x="9270806" y="4713544"/>
                  <a:pt x="8751971" y="5876479"/>
                  <a:pt x="7913128" y="6718279"/>
                </a:cubicBezTo>
                <a:lnTo>
                  <a:pt x="7767094" y="6858000"/>
                </a:lnTo>
                <a:lnTo>
                  <a:pt x="1503712" y="6858000"/>
                </a:lnTo>
                <a:lnTo>
                  <a:pt x="1357679" y="6718279"/>
                </a:lnTo>
                <a:cubicBezTo>
                  <a:pt x="518835" y="5876479"/>
                  <a:pt x="0" y="4713544"/>
                  <a:pt x="0" y="3429000"/>
                </a:cubicBezTo>
                <a:cubicBezTo>
                  <a:pt x="0" y="2144457"/>
                  <a:pt x="518835" y="981521"/>
                  <a:pt x="1357679" y="139721"/>
                </a:cubicBezTo>
                <a:close/>
              </a:path>
            </a:pathLst>
          </a:custGeom>
        </p:spPr>
      </p:pic>
      <p:pic>
        <p:nvPicPr>
          <p:cNvPr id="4" name="Picture 3" descr="Logo, company name&#10;&#10;Description automatically generated">
            <a:extLst>
              <a:ext uri="{FF2B5EF4-FFF2-40B4-BE49-F238E27FC236}">
                <a16:creationId xmlns:a16="http://schemas.microsoft.com/office/drawing/2014/main" id="{C70F637B-089C-402F-8C3A-9741DFEBDEDD}"/>
              </a:ext>
            </a:extLst>
          </p:cNvPr>
          <p:cNvPicPr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9134060" y="5839791"/>
            <a:ext cx="2958548" cy="944217"/>
          </a:xfrm>
          <a:prstGeom prst="rect">
            <a:avLst/>
          </a:prstGeom>
        </p:spPr>
      </p:pic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75535840"/>
              </p:ext>
            </p:extLst>
          </p:nvPr>
        </p:nvGraphicFramePr>
        <p:xfrm>
          <a:off x="970936" y="1065568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B1C891B5-8345-854D-94D6-461AED56B3A3}"/>
              </a:ext>
            </a:extLst>
          </p:cNvPr>
          <p:cNvSpPr/>
          <p:nvPr/>
        </p:nvSpPr>
        <p:spPr>
          <a:xfrm>
            <a:off x="4" y="4764829"/>
            <a:ext cx="7742902" cy="21184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GB" b="1" u="sng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Audit standards:</a:t>
            </a:r>
            <a:endParaRPr lang="en-GB" b="1" dirty="0">
              <a:solidFill>
                <a:srgbClr val="201F1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AutoNum type="arabicParenBoth"/>
            </a:pPr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NICE Guidelines for Pancreatic Cancer</a:t>
            </a:r>
          </a:p>
          <a:p>
            <a:pPr marL="342900" indent="-342900">
              <a:lnSpc>
                <a:spcPct val="150000"/>
              </a:lnSpc>
              <a:buAutoNum type="arabicParenBoth"/>
            </a:pPr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CONSENSUS STATEMENT: Considerations for the treatment of pancreatic cancer during the COVID-19 pandemic: the UK consensus position</a:t>
            </a:r>
            <a:endParaRPr lang="en-GB" dirty="0">
              <a:solidFill>
                <a:srgbClr val="201F1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868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</TotalTime>
  <Words>825</Words>
  <Application>Microsoft Macintosh PowerPoint</Application>
  <PresentationFormat>Widescreen</PresentationFormat>
  <Paragraphs>83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American Typewriter</vt:lpstr>
      <vt:lpstr>Arial</vt:lpstr>
      <vt:lpstr>Calibri</vt:lpstr>
      <vt:lpstr>Calibri Light</vt:lpstr>
      <vt:lpstr>Courier New</vt:lpstr>
      <vt:lpstr>Symbol</vt:lpstr>
      <vt:lpstr>Office Theme</vt:lpstr>
      <vt:lpstr>PowerPoint Presentation</vt:lpstr>
      <vt:lpstr>What is CONTACT?</vt:lpstr>
      <vt:lpstr>Possible impact of COVID for pancreatic cancer patients</vt:lpstr>
      <vt:lpstr>Aims &amp; Objectives</vt:lpstr>
      <vt:lpstr>Methods</vt:lpstr>
      <vt:lpstr>Inclusion and Exclusion Criteria</vt:lpstr>
      <vt:lpstr>Patient Entry</vt:lpstr>
      <vt:lpstr>Data Collection</vt:lpstr>
      <vt:lpstr>Data Collection Flowchart</vt:lpstr>
      <vt:lpstr>Key information</vt:lpstr>
      <vt:lpstr>Steering Committee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 Osei-Bordom</dc:creator>
  <cp:lastModifiedBy>Siobhan McKay (MEd Educ for Health Prof PT)</cp:lastModifiedBy>
  <cp:revision>13</cp:revision>
  <dcterms:created xsi:type="dcterms:W3CDTF">2020-12-05T10:09:59Z</dcterms:created>
  <dcterms:modified xsi:type="dcterms:W3CDTF">2020-12-08T23:16:16Z</dcterms:modified>
</cp:coreProperties>
</file>